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301" r:id="rId2"/>
    <p:sldId id="298" r:id="rId3"/>
    <p:sldId id="299" r:id="rId4"/>
    <p:sldId id="322" r:id="rId5"/>
    <p:sldId id="300" r:id="rId6"/>
    <p:sldId id="321" r:id="rId7"/>
    <p:sldId id="278" r:id="rId8"/>
    <p:sldId id="284" r:id="rId9"/>
    <p:sldId id="282" r:id="rId10"/>
    <p:sldId id="310" r:id="rId11"/>
    <p:sldId id="320" r:id="rId12"/>
    <p:sldId id="311" r:id="rId13"/>
    <p:sldId id="312" r:id="rId14"/>
    <p:sldId id="283" r:id="rId15"/>
    <p:sldId id="285" r:id="rId16"/>
    <p:sldId id="286" r:id="rId17"/>
    <p:sldId id="319" r:id="rId18"/>
    <p:sldId id="307" r:id="rId19"/>
    <p:sldId id="308" r:id="rId20"/>
    <p:sldId id="309" r:id="rId21"/>
    <p:sldId id="316" r:id="rId22"/>
    <p:sldId id="318" r:id="rId23"/>
    <p:sldId id="317" r:id="rId24"/>
    <p:sldId id="315" r:id="rId25"/>
    <p:sldId id="288" r:id="rId26"/>
    <p:sldId id="302" r:id="rId27"/>
    <p:sldId id="304" r:id="rId28"/>
    <p:sldId id="30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45427-1ED3-46B2-8F5F-1D2870262860}" v="33" dt="2019-05-09T09:50:11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745" autoAdjust="0"/>
  </p:normalViewPr>
  <p:slideViewPr>
    <p:cSldViewPr snapToGrid="0" snapToObjects="1">
      <p:cViewPr>
        <p:scale>
          <a:sx n="90" d="100"/>
          <a:sy n="90" d="100"/>
        </p:scale>
        <p:origin x="-73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ecilia D Sison" userId="0d420c38-1ece-441a-9c38-55cde0a424df" providerId="ADAL" clId="{0D620B39-36C4-4B7C-995C-53C645063706}"/>
    <pc:docChg chg="addSld delSld modSld sldOrd">
      <pc:chgData name="Maria Cecilia D Sison" userId="0d420c38-1ece-441a-9c38-55cde0a424df" providerId="ADAL" clId="{0D620B39-36C4-4B7C-995C-53C645063706}" dt="2019-05-09T09:51:57.287" v="41" actId="1076"/>
      <pc:docMkLst>
        <pc:docMk/>
      </pc:docMkLst>
      <pc:sldChg chg="del">
        <pc:chgData name="Maria Cecilia D Sison" userId="0d420c38-1ece-441a-9c38-55cde0a424df" providerId="ADAL" clId="{0D620B39-36C4-4B7C-995C-53C645063706}" dt="2019-05-09T09:42:03.163" v="0" actId="2696"/>
        <pc:sldMkLst>
          <pc:docMk/>
          <pc:sldMk cId="432369200" sldId="256"/>
        </pc:sldMkLst>
      </pc:sldChg>
      <pc:sldChg chg="addSp modSp add">
        <pc:chgData name="Maria Cecilia D Sison" userId="0d420c38-1ece-441a-9c38-55cde0a424df" providerId="ADAL" clId="{0D620B39-36C4-4B7C-995C-53C645063706}" dt="2019-05-09T09:45:33.085" v="36" actId="1076"/>
        <pc:sldMkLst>
          <pc:docMk/>
          <pc:sldMk cId="1354716741" sldId="258"/>
        </pc:sldMkLst>
        <pc:picChg chg="add mod">
          <ac:chgData name="Maria Cecilia D Sison" userId="0d420c38-1ece-441a-9c38-55cde0a424df" providerId="ADAL" clId="{0D620B39-36C4-4B7C-995C-53C645063706}" dt="2019-05-09T09:45:33.085" v="36" actId="1076"/>
          <ac:picMkLst>
            <pc:docMk/>
            <pc:sldMk cId="1354716741" sldId="258"/>
            <ac:picMk id="2" creationId="{D45DC8CD-4F78-4E1A-B658-DD9AA224920E}"/>
          </ac:picMkLst>
        </pc:picChg>
      </pc:sldChg>
      <pc:sldChg chg="addSp modSp add">
        <pc:chgData name="Maria Cecilia D Sison" userId="0d420c38-1ece-441a-9c38-55cde0a424df" providerId="ADAL" clId="{0D620B39-36C4-4B7C-995C-53C645063706}" dt="2019-05-09T09:46:02.962" v="38" actId="1076"/>
        <pc:sldMkLst>
          <pc:docMk/>
          <pc:sldMk cId="1689444257" sldId="259"/>
        </pc:sldMkLst>
        <pc:picChg chg="add mod">
          <ac:chgData name="Maria Cecilia D Sison" userId="0d420c38-1ece-441a-9c38-55cde0a424df" providerId="ADAL" clId="{0D620B39-36C4-4B7C-995C-53C645063706}" dt="2019-05-09T09:46:02.962" v="38" actId="1076"/>
          <ac:picMkLst>
            <pc:docMk/>
            <pc:sldMk cId="1689444257" sldId="259"/>
            <ac:picMk id="2" creationId="{1B0F6C22-F5CD-4BD5-8D98-F66DAFDE0967}"/>
          </ac:picMkLst>
        </pc:picChg>
      </pc:sldChg>
      <pc:sldChg chg="addSp modSp add">
        <pc:chgData name="Maria Cecilia D Sison" userId="0d420c38-1ece-441a-9c38-55cde0a424df" providerId="ADAL" clId="{0D620B39-36C4-4B7C-995C-53C645063706}" dt="2019-05-09T09:50:26.320" v="40" actId="1076"/>
        <pc:sldMkLst>
          <pc:docMk/>
          <pc:sldMk cId="3652202181" sldId="260"/>
        </pc:sldMkLst>
        <pc:picChg chg="add mod">
          <ac:chgData name="Maria Cecilia D Sison" userId="0d420c38-1ece-441a-9c38-55cde0a424df" providerId="ADAL" clId="{0D620B39-36C4-4B7C-995C-53C645063706}" dt="2019-05-09T09:50:26.320" v="40" actId="1076"/>
          <ac:picMkLst>
            <pc:docMk/>
            <pc:sldMk cId="3652202181" sldId="260"/>
            <ac:picMk id="2" creationId="{52C40E0D-FA99-4ED1-BF87-0AA1E7D9648C}"/>
          </ac:picMkLst>
        </pc:picChg>
      </pc:sldChg>
      <pc:sldChg chg="add">
        <pc:chgData name="Maria Cecilia D Sison" userId="0d420c38-1ece-441a-9c38-55cde0a424df" providerId="ADAL" clId="{0D620B39-36C4-4B7C-995C-53C645063706}" dt="2019-05-09T09:42:09.663" v="4"/>
        <pc:sldMkLst>
          <pc:docMk/>
          <pc:sldMk cId="2746941324" sldId="261"/>
        </pc:sldMkLst>
      </pc:sldChg>
      <pc:sldChg chg="add">
        <pc:chgData name="Maria Cecilia D Sison" userId="0d420c38-1ece-441a-9c38-55cde0a424df" providerId="ADAL" clId="{0D620B39-36C4-4B7C-995C-53C645063706}" dt="2019-05-09T09:42:10.194" v="5"/>
        <pc:sldMkLst>
          <pc:docMk/>
          <pc:sldMk cId="2305366494" sldId="262"/>
        </pc:sldMkLst>
      </pc:sldChg>
      <pc:sldChg chg="add">
        <pc:chgData name="Maria Cecilia D Sison" userId="0d420c38-1ece-441a-9c38-55cde0a424df" providerId="ADAL" clId="{0D620B39-36C4-4B7C-995C-53C645063706}" dt="2019-05-09T09:42:11.632" v="6"/>
        <pc:sldMkLst>
          <pc:docMk/>
          <pc:sldMk cId="2086126208" sldId="263"/>
        </pc:sldMkLst>
      </pc:sldChg>
      <pc:sldChg chg="add">
        <pc:chgData name="Maria Cecilia D Sison" userId="0d420c38-1ece-441a-9c38-55cde0a424df" providerId="ADAL" clId="{0D620B39-36C4-4B7C-995C-53C645063706}" dt="2019-05-09T09:42:12.413" v="7"/>
        <pc:sldMkLst>
          <pc:docMk/>
          <pc:sldMk cId="2080584243" sldId="264"/>
        </pc:sldMkLst>
      </pc:sldChg>
      <pc:sldChg chg="add">
        <pc:chgData name="Maria Cecilia D Sison" userId="0d420c38-1ece-441a-9c38-55cde0a424df" providerId="ADAL" clId="{0D620B39-36C4-4B7C-995C-53C645063706}" dt="2019-05-09T09:42:28.543" v="8"/>
        <pc:sldMkLst>
          <pc:docMk/>
          <pc:sldMk cId="493695842" sldId="265"/>
        </pc:sldMkLst>
      </pc:sldChg>
      <pc:sldChg chg="add">
        <pc:chgData name="Maria Cecilia D Sison" userId="0d420c38-1ece-441a-9c38-55cde0a424df" providerId="ADAL" clId="{0D620B39-36C4-4B7C-995C-53C645063706}" dt="2019-05-09T09:42:28.887" v="9"/>
        <pc:sldMkLst>
          <pc:docMk/>
          <pc:sldMk cId="1926665447" sldId="266"/>
        </pc:sldMkLst>
      </pc:sldChg>
      <pc:sldChg chg="add">
        <pc:chgData name="Maria Cecilia D Sison" userId="0d420c38-1ece-441a-9c38-55cde0a424df" providerId="ADAL" clId="{0D620B39-36C4-4B7C-995C-53C645063706}" dt="2019-05-09T09:42:29.293" v="10"/>
        <pc:sldMkLst>
          <pc:docMk/>
          <pc:sldMk cId="121149173" sldId="267"/>
        </pc:sldMkLst>
      </pc:sldChg>
      <pc:sldChg chg="add">
        <pc:chgData name="Maria Cecilia D Sison" userId="0d420c38-1ece-441a-9c38-55cde0a424df" providerId="ADAL" clId="{0D620B39-36C4-4B7C-995C-53C645063706}" dt="2019-05-09T09:42:29.746" v="11"/>
        <pc:sldMkLst>
          <pc:docMk/>
          <pc:sldMk cId="396329592" sldId="268"/>
        </pc:sldMkLst>
      </pc:sldChg>
      <pc:sldChg chg="add">
        <pc:chgData name="Maria Cecilia D Sison" userId="0d420c38-1ece-441a-9c38-55cde0a424df" providerId="ADAL" clId="{0D620B39-36C4-4B7C-995C-53C645063706}" dt="2019-05-09T09:42:30.184" v="12"/>
        <pc:sldMkLst>
          <pc:docMk/>
          <pc:sldMk cId="3675410986" sldId="269"/>
        </pc:sldMkLst>
      </pc:sldChg>
      <pc:sldChg chg="add">
        <pc:chgData name="Maria Cecilia D Sison" userId="0d420c38-1ece-441a-9c38-55cde0a424df" providerId="ADAL" clId="{0D620B39-36C4-4B7C-995C-53C645063706}" dt="2019-05-09T09:42:30.543" v="13"/>
        <pc:sldMkLst>
          <pc:docMk/>
          <pc:sldMk cId="506022299" sldId="270"/>
        </pc:sldMkLst>
      </pc:sldChg>
      <pc:sldChg chg="add">
        <pc:chgData name="Maria Cecilia D Sison" userId="0d420c38-1ece-441a-9c38-55cde0a424df" providerId="ADAL" clId="{0D620B39-36C4-4B7C-995C-53C645063706}" dt="2019-05-09T09:42:30.965" v="14"/>
        <pc:sldMkLst>
          <pc:docMk/>
          <pc:sldMk cId="2507637892" sldId="271"/>
        </pc:sldMkLst>
      </pc:sldChg>
      <pc:sldChg chg="add">
        <pc:chgData name="Maria Cecilia D Sison" userId="0d420c38-1ece-441a-9c38-55cde0a424df" providerId="ADAL" clId="{0D620B39-36C4-4B7C-995C-53C645063706}" dt="2019-05-09T09:42:31.418" v="15"/>
        <pc:sldMkLst>
          <pc:docMk/>
          <pc:sldMk cId="2698522217" sldId="272"/>
        </pc:sldMkLst>
      </pc:sldChg>
      <pc:sldChg chg="add">
        <pc:chgData name="Maria Cecilia D Sison" userId="0d420c38-1ece-441a-9c38-55cde0a424df" providerId="ADAL" clId="{0D620B39-36C4-4B7C-995C-53C645063706}" dt="2019-05-09T09:42:31.856" v="16"/>
        <pc:sldMkLst>
          <pc:docMk/>
          <pc:sldMk cId="4256473205" sldId="273"/>
        </pc:sldMkLst>
      </pc:sldChg>
      <pc:sldChg chg="add">
        <pc:chgData name="Maria Cecilia D Sison" userId="0d420c38-1ece-441a-9c38-55cde0a424df" providerId="ADAL" clId="{0D620B39-36C4-4B7C-995C-53C645063706}" dt="2019-05-09T09:42:32.293" v="17"/>
        <pc:sldMkLst>
          <pc:docMk/>
          <pc:sldMk cId="1578643712" sldId="274"/>
        </pc:sldMkLst>
      </pc:sldChg>
      <pc:sldChg chg="add">
        <pc:chgData name="Maria Cecilia D Sison" userId="0d420c38-1ece-441a-9c38-55cde0a424df" providerId="ADAL" clId="{0D620B39-36C4-4B7C-995C-53C645063706}" dt="2019-05-09T09:42:32.731" v="18"/>
        <pc:sldMkLst>
          <pc:docMk/>
          <pc:sldMk cId="3600382398" sldId="275"/>
        </pc:sldMkLst>
      </pc:sldChg>
      <pc:sldChg chg="addSp delSp modSp add ord">
        <pc:chgData name="Maria Cecilia D Sison" userId="0d420c38-1ece-441a-9c38-55cde0a424df" providerId="ADAL" clId="{0D620B39-36C4-4B7C-995C-53C645063706}" dt="2019-05-09T09:51:57.287" v="41" actId="1076"/>
        <pc:sldMkLst>
          <pc:docMk/>
          <pc:sldMk cId="1967869393" sldId="276"/>
        </pc:sldMkLst>
        <pc:spChg chg="add mod">
          <ac:chgData name="Maria Cecilia D Sison" userId="0d420c38-1ece-441a-9c38-55cde0a424df" providerId="ADAL" clId="{0D620B39-36C4-4B7C-995C-53C645063706}" dt="2019-05-09T09:43:35.412" v="26" actId="1076"/>
          <ac:spMkLst>
            <pc:docMk/>
            <pc:sldMk cId="1967869393" sldId="276"/>
            <ac:spMk id="3" creationId="{D6E1D73B-FF39-4D75-A10E-4F3B77F5A485}"/>
          </ac:spMkLst>
        </pc:spChg>
        <pc:spChg chg="add mod">
          <ac:chgData name="Maria Cecilia D Sison" userId="0d420c38-1ece-441a-9c38-55cde0a424df" providerId="ADAL" clId="{0D620B39-36C4-4B7C-995C-53C645063706}" dt="2019-05-09T09:43:40.615" v="28" actId="1076"/>
          <ac:spMkLst>
            <pc:docMk/>
            <pc:sldMk cId="1967869393" sldId="276"/>
            <ac:spMk id="4" creationId="{88D481F3-8829-4F7C-AB3D-40914F61048D}"/>
          </ac:spMkLst>
        </pc:spChg>
        <pc:picChg chg="add del">
          <ac:chgData name="Maria Cecilia D Sison" userId="0d420c38-1ece-441a-9c38-55cde0a424df" providerId="ADAL" clId="{0D620B39-36C4-4B7C-995C-53C645063706}" dt="2019-05-09T09:42:52.508" v="21"/>
          <ac:picMkLst>
            <pc:docMk/>
            <pc:sldMk cId="1967869393" sldId="276"/>
            <ac:picMk id="2" creationId="{6AA1C577-651E-4494-83B2-56C3599ABFD1}"/>
          </ac:picMkLst>
        </pc:picChg>
        <pc:picChg chg="add mod">
          <ac:chgData name="Maria Cecilia D Sison" userId="0d420c38-1ece-441a-9c38-55cde0a424df" providerId="ADAL" clId="{0D620B39-36C4-4B7C-995C-53C645063706}" dt="2019-05-09T09:51:57.287" v="41" actId="1076"/>
          <ac:picMkLst>
            <pc:docMk/>
            <pc:sldMk cId="1967869393" sldId="276"/>
            <ac:picMk id="5" creationId="{7581A7C4-7E1F-450E-A6C8-D9A3E046026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_ADB_Economic%20Corridor%20Study\Work\Outputs%20of%20other%20team%20members\Data%20Provided%20by%20Rom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_ADB_Economic%20Corridor%20Study\Work\Outputs%20of%20other%20team%20members\Data%20Provided%20by%20Rom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_ADB_Economic%20Corridor%20Study\Work\Outputs%20of%20other%20team%20members\Data%20Provided%20by%20Rom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_Workshop%20in%20Xi'an\Data%20Used%20in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00CC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'Trade in % of GDP'!$A$26:$A$40</c:f>
              <c:strCache>
                <c:ptCount val="15"/>
                <c:pt idx="0">
                  <c:v>Vietnam</c:v>
                </c:pt>
                <c:pt idx="1">
                  <c:v>Hungary</c:v>
                </c:pt>
                <c:pt idx="2">
                  <c:v>Czech Republic</c:v>
                </c:pt>
                <c:pt idx="3">
                  <c:v>UAE</c:v>
                </c:pt>
                <c:pt idx="4">
                  <c:v>Malaysia</c:v>
                </c:pt>
                <c:pt idx="5">
                  <c:v>Belarus</c:v>
                </c:pt>
                <c:pt idx="6">
                  <c:v>Bulgaria</c:v>
                </c:pt>
                <c:pt idx="7">
                  <c:v>Poland</c:v>
                </c:pt>
                <c:pt idx="8">
                  <c:v>Kyrgyz Republic</c:v>
                </c:pt>
                <c:pt idx="9">
                  <c:v>Romania</c:v>
                </c:pt>
                <c:pt idx="10">
                  <c:v>South Korea</c:v>
                </c:pt>
                <c:pt idx="11">
                  <c:v>Uzbekistan</c:v>
                </c:pt>
                <c:pt idx="12">
                  <c:v>Kazakhstan</c:v>
                </c:pt>
                <c:pt idx="13">
                  <c:v>Tajikistan</c:v>
                </c:pt>
                <c:pt idx="14">
                  <c:v>Turkmenistan</c:v>
                </c:pt>
              </c:strCache>
            </c:strRef>
          </c:cat>
          <c:val>
            <c:numRef>
              <c:f>'Trade in % of GDP'!$B$26:$B$40</c:f>
              <c:numCache>
                <c:formatCode>0.0</c:formatCode>
                <c:ptCount val="15"/>
                <c:pt idx="0">
                  <c:v>199.97269196067683</c:v>
                </c:pt>
                <c:pt idx="1">
                  <c:v>158.72262524600441</c:v>
                </c:pt>
                <c:pt idx="2">
                  <c:v>158.12607630427624</c:v>
                </c:pt>
                <c:pt idx="3">
                  <c:v>144.50277501656723</c:v>
                </c:pt>
                <c:pt idx="4">
                  <c:v>131.18049074016679</c:v>
                </c:pt>
                <c:pt idx="5">
                  <c:v>120.85817042765261</c:v>
                </c:pt>
                <c:pt idx="6">
                  <c:v>109.08764117403426</c:v>
                </c:pt>
                <c:pt idx="7">
                  <c:v>89.984194638866526</c:v>
                </c:pt>
                <c:pt idx="8">
                  <c:v>82.4432806755825</c:v>
                </c:pt>
                <c:pt idx="9">
                  <c:v>74.074780098964226</c:v>
                </c:pt>
                <c:pt idx="10">
                  <c:v>70.399241358304593</c:v>
                </c:pt>
                <c:pt idx="11">
                  <c:v>56.483257439255283</c:v>
                </c:pt>
                <c:pt idx="12">
                  <c:v>54.820346742029557</c:v>
                </c:pt>
                <c:pt idx="13">
                  <c:v>48.597971065016552</c:v>
                </c:pt>
                <c:pt idx="14">
                  <c:v>30.666461055346829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62976"/>
        <c:axId val="78467072"/>
      </c:barChart>
      <c:catAx>
        <c:axId val="78462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8467072"/>
        <c:crosses val="autoZero"/>
        <c:auto val="1"/>
        <c:lblAlgn val="ctr"/>
        <c:lblOffset val="100"/>
        <c:noMultiLvlLbl val="0"/>
      </c:catAx>
      <c:valAx>
        <c:axId val="78467072"/>
        <c:scaling>
          <c:orientation val="minMax"/>
          <c:max val="200"/>
        </c:scaling>
        <c:delete val="0"/>
        <c:axPos val="l"/>
        <c:numFmt formatCode="0" sourceLinked="0"/>
        <c:majorTickMark val="out"/>
        <c:minorTickMark val="none"/>
        <c:tickLblPos val="nextTo"/>
        <c:crossAx val="78462976"/>
        <c:crosses val="autoZero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'FDI Stock'!$A$212:$A$226</c:f>
              <c:strCache>
                <c:ptCount val="15"/>
                <c:pt idx="0">
                  <c:v>Georgia</c:v>
                </c:pt>
                <c:pt idx="1">
                  <c:v>Kazakhstan</c:v>
                </c:pt>
                <c:pt idx="2">
                  <c:v>Turkmenistan</c:v>
                </c:pt>
                <c:pt idx="3">
                  <c:v>Bulgaria</c:v>
                </c:pt>
                <c:pt idx="4">
                  <c:v>Czech Republic</c:v>
                </c:pt>
                <c:pt idx="5">
                  <c:v>Viet Nam</c:v>
                </c:pt>
                <c:pt idx="6">
                  <c:v>Hungary</c:v>
                </c:pt>
                <c:pt idx="7">
                  <c:v>Kyrgyz Republic</c:v>
                </c:pt>
                <c:pt idx="8">
                  <c:v>Armenia</c:v>
                </c:pt>
                <c:pt idx="9">
                  <c:v>Malaysia</c:v>
                </c:pt>
                <c:pt idx="10">
                  <c:v>Poland</c:v>
                </c:pt>
                <c:pt idx="11">
                  <c:v>Romania</c:v>
                </c:pt>
                <c:pt idx="12">
                  <c:v>Tajikistan</c:v>
                </c:pt>
                <c:pt idx="13">
                  <c:v>Belarus</c:v>
                </c:pt>
                <c:pt idx="14">
                  <c:v>Uzbekistan</c:v>
                </c:pt>
              </c:strCache>
            </c:strRef>
          </c:cat>
          <c:val>
            <c:numRef>
              <c:f>'FDI Stock'!$B$212:$B$226</c:f>
              <c:numCache>
                <c:formatCode>0.0</c:formatCode>
                <c:ptCount val="15"/>
                <c:pt idx="0">
                  <c:v>107.4290348</c:v>
                </c:pt>
                <c:pt idx="1">
                  <c:v>89.429471219999996</c:v>
                </c:pt>
                <c:pt idx="2">
                  <c:v>81.686885599999997</c:v>
                </c:pt>
                <c:pt idx="3">
                  <c:v>76.000057810000001</c:v>
                </c:pt>
                <c:pt idx="4">
                  <c:v>64.096055919999998</c:v>
                </c:pt>
                <c:pt idx="5">
                  <c:v>59.301651810000003</c:v>
                </c:pt>
                <c:pt idx="6">
                  <c:v>57.012809619999999</c:v>
                </c:pt>
                <c:pt idx="7">
                  <c:v>49.265609140000002</c:v>
                </c:pt>
                <c:pt idx="8">
                  <c:v>43.683195820000002</c:v>
                </c:pt>
                <c:pt idx="9">
                  <c:v>43.049386480000003</c:v>
                </c:pt>
                <c:pt idx="10">
                  <c:v>39.565772850000002</c:v>
                </c:pt>
                <c:pt idx="11">
                  <c:v>39.118319130000003</c:v>
                </c:pt>
                <c:pt idx="12">
                  <c:v>36.647520010000001</c:v>
                </c:pt>
                <c:pt idx="13">
                  <c:v>34.990230009999998</c:v>
                </c:pt>
                <c:pt idx="14">
                  <c:v>23.403426490000001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4784"/>
        <c:axId val="38948864"/>
      </c:barChart>
      <c:catAx>
        <c:axId val="3893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8948864"/>
        <c:crosses val="autoZero"/>
        <c:auto val="1"/>
        <c:lblAlgn val="ctr"/>
        <c:lblOffset val="100"/>
        <c:noMultiLvlLbl val="0"/>
      </c:catAx>
      <c:valAx>
        <c:axId val="389488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89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53802131721646E-2"/>
          <c:y val="5.0341686012652674E-2"/>
          <c:w val="0.45671099063605519"/>
          <c:h val="0.89121125816719715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90000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00B0F0"/>
              </a:solidFill>
              <a:ln w="1270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8985110672012377E-2"/>
                  <c:y val="-4.93885072876528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'KAZ 2018'!$A$3:$A$10</c:f>
              <c:strCache>
                <c:ptCount val="8"/>
                <c:pt idx="0">
                  <c:v>Crude petroleum</c:v>
                </c:pt>
                <c:pt idx="1">
                  <c:v>Non-precious metals and articles thereof</c:v>
                </c:pt>
                <c:pt idx="2">
                  <c:v>Petroleum gas</c:v>
                </c:pt>
                <c:pt idx="3">
                  <c:v>Ores</c:v>
                </c:pt>
                <c:pt idx="4">
                  <c:v>Cereals and flour</c:v>
                </c:pt>
                <c:pt idx="5">
                  <c:v>Radioactive elements</c:v>
                </c:pt>
                <c:pt idx="6">
                  <c:v>Petroleum products</c:v>
                </c:pt>
                <c:pt idx="7">
                  <c:v>Other goods</c:v>
                </c:pt>
              </c:strCache>
            </c:strRef>
          </c:cat>
          <c:val>
            <c:numRef>
              <c:f>'KAZ 2018'!$B$3:$B$10</c:f>
              <c:numCache>
                <c:formatCode>#,##0</c:formatCode>
                <c:ptCount val="8"/>
                <c:pt idx="0">
                  <c:v>37796</c:v>
                </c:pt>
                <c:pt idx="1">
                  <c:v>8302</c:v>
                </c:pt>
                <c:pt idx="2">
                  <c:v>3012</c:v>
                </c:pt>
                <c:pt idx="3">
                  <c:v>2087</c:v>
                </c:pt>
                <c:pt idx="4">
                  <c:v>1762</c:v>
                </c:pt>
                <c:pt idx="5">
                  <c:v>1346</c:v>
                </c:pt>
                <c:pt idx="6">
                  <c:v>1237</c:v>
                </c:pt>
                <c:pt idx="7">
                  <c:v>5412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806527659794576"/>
          <c:y val="5.0592186614971002E-2"/>
          <c:w val="0.44967841149402882"/>
          <c:h val="0.9433945224931989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2670863420595"/>
          <c:y val="7.2082122110616154E-2"/>
          <c:w val="0.38372485023916808"/>
          <c:h val="0.83927417487573541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CC00FF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FFFF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33CC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C00000"/>
              </a:solidFill>
              <a:ln w="12700">
                <a:solidFill>
                  <a:schemeClr val="bg1"/>
                </a:solidFill>
              </a:ln>
            </c:spPr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'Comp of Exports_KYR'!$A$5:$A$10</c:f>
              <c:strCache>
                <c:ptCount val="6"/>
                <c:pt idx="0">
                  <c:v>Gold</c:v>
                </c:pt>
                <c:pt idx="1">
                  <c:v>Mineral products</c:v>
                </c:pt>
                <c:pt idx="2">
                  <c:v>Textile and textile articles</c:v>
                </c:pt>
                <c:pt idx="3">
                  <c:v>Base metals and articles of base metal</c:v>
                </c:pt>
                <c:pt idx="4">
                  <c:v>Vegetable products</c:v>
                </c:pt>
                <c:pt idx="5">
                  <c:v>Other goods</c:v>
                </c:pt>
              </c:strCache>
            </c:strRef>
          </c:cat>
          <c:val>
            <c:numRef>
              <c:f>'Comp of Exports_KYR'!$B$5:$B$10</c:f>
              <c:numCache>
                <c:formatCode>0.0%</c:formatCode>
                <c:ptCount val="6"/>
                <c:pt idx="0">
                  <c:v>0.39293508723030912</c:v>
                </c:pt>
                <c:pt idx="1">
                  <c:v>0.17305084223091846</c:v>
                </c:pt>
                <c:pt idx="2">
                  <c:v>0.10863016818226047</c:v>
                </c:pt>
                <c:pt idx="3">
                  <c:v>6.5893389504656286E-2</c:v>
                </c:pt>
                <c:pt idx="4">
                  <c:v>5.4726478222720462E-2</c:v>
                </c:pt>
                <c:pt idx="5">
                  <c:v>0.20476403462913517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734316550865737"/>
          <c:y val="0.11402948177989379"/>
          <c:w val="0.42667154249519407"/>
          <c:h val="0.818452664347189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6840571308954"/>
          <c:y val="1.9970040753782049E-2"/>
          <c:w val="0.41367969341255656"/>
          <c:h val="0.921583122858319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90000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4831424954591542E-2"/>
                  <c:y val="0.112718888862296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'TJK 2018'!$A$3:$A$9</c:f>
              <c:strCache>
                <c:ptCount val="7"/>
                <c:pt idx="0">
                  <c:v>Ores</c:v>
                </c:pt>
                <c:pt idx="1">
                  <c:v>Raw cotton and cotton yarn</c:v>
                </c:pt>
                <c:pt idx="2">
                  <c:v>Unwrought aluminium</c:v>
                </c:pt>
                <c:pt idx="3">
                  <c:v>Electricity</c:v>
                </c:pt>
                <c:pt idx="4">
                  <c:v>Cement</c:v>
                </c:pt>
                <c:pt idx="5">
                  <c:v>Vegetable products</c:v>
                </c:pt>
                <c:pt idx="6">
                  <c:v>Other goods</c:v>
                </c:pt>
              </c:strCache>
            </c:strRef>
          </c:cat>
          <c:val>
            <c:numRef>
              <c:f>'TJK 2018'!$B$3:$B$9</c:f>
              <c:numCache>
                <c:formatCode>#,##0</c:formatCode>
                <c:ptCount val="7"/>
                <c:pt idx="0">
                  <c:v>400</c:v>
                </c:pt>
                <c:pt idx="1">
                  <c:v>204</c:v>
                </c:pt>
                <c:pt idx="2">
                  <c:v>199</c:v>
                </c:pt>
                <c:pt idx="3">
                  <c:v>78</c:v>
                </c:pt>
                <c:pt idx="4">
                  <c:v>65</c:v>
                </c:pt>
                <c:pt idx="5">
                  <c:v>20</c:v>
                </c:pt>
                <c:pt idx="6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44000859518585"/>
          <c:y val="5.0592186614971002E-2"/>
          <c:w val="0.3435631199151078"/>
          <c:h val="0.9433945224931989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790107241599"/>
          <c:y val="4.2236237783243723E-2"/>
          <c:w val="0.39385918711787382"/>
          <c:h val="0.90656917447257235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90000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700"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9.4831424954591542E-2"/>
                  <c:y val="0.112718888862296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'UZB 2018'!$A$3:$A$9</c:f>
              <c:strCache>
                <c:ptCount val="7"/>
                <c:pt idx="0">
                  <c:v>Gold</c:v>
                </c:pt>
                <c:pt idx="1">
                  <c:v>Petroleum gas</c:v>
                </c:pt>
                <c:pt idx="2">
                  <c:v>Vegetable products</c:v>
                </c:pt>
                <c:pt idx="3">
                  <c:v>Raw cotton and cotton yarn</c:v>
                </c:pt>
                <c:pt idx="4">
                  <c:v>Copper and other non-precious metals</c:v>
                </c:pt>
                <c:pt idx="5">
                  <c:v>Polymers of ethylene in primary forms</c:v>
                </c:pt>
                <c:pt idx="6">
                  <c:v>Other goods</c:v>
                </c:pt>
              </c:strCache>
            </c:strRef>
          </c:cat>
          <c:val>
            <c:numRef>
              <c:f>'UZB 2018'!$B$3:$B$9</c:f>
              <c:numCache>
                <c:formatCode>#,##0</c:formatCode>
                <c:ptCount val="7"/>
                <c:pt idx="0">
                  <c:v>2910</c:v>
                </c:pt>
                <c:pt idx="1">
                  <c:v>2658</c:v>
                </c:pt>
                <c:pt idx="2">
                  <c:v>984</c:v>
                </c:pt>
                <c:pt idx="3">
                  <c:v>950</c:v>
                </c:pt>
                <c:pt idx="4">
                  <c:v>800</c:v>
                </c:pt>
                <c:pt idx="5">
                  <c:v>409</c:v>
                </c:pt>
                <c:pt idx="6">
                  <c:v>1936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54066709134252"/>
          <c:y val="5.0592186614971002E-2"/>
          <c:w val="0.43363813676751628"/>
          <c:h val="0.9433945224931989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'Int Visitors'!$A$28:$D$42</c:f>
              <c:strCache>
                <c:ptCount val="15"/>
                <c:pt idx="0">
                  <c:v>Malaysia</c:v>
                </c:pt>
                <c:pt idx="1">
                  <c:v>Poland</c:v>
                </c:pt>
                <c:pt idx="2">
                  <c:v>Ukraine</c:v>
                </c:pt>
                <c:pt idx="3">
                  <c:v>South Korea</c:v>
                </c:pt>
                <c:pt idx="4">
                  <c:v>Vietnam</c:v>
                </c:pt>
                <c:pt idx="5">
                  <c:v>Belarus</c:v>
                </c:pt>
                <c:pt idx="6">
                  <c:v>Romania</c:v>
                </c:pt>
                <c:pt idx="7">
                  <c:v>Czech Republic</c:v>
                </c:pt>
                <c:pt idx="8">
                  <c:v>Kazakhstan</c:v>
                </c:pt>
                <c:pt idx="9">
                  <c:v>Georgia</c:v>
                </c:pt>
                <c:pt idx="10">
                  <c:v>Hungary</c:v>
                </c:pt>
                <c:pt idx="11">
                  <c:v>Cambodia</c:v>
                </c:pt>
                <c:pt idx="12">
                  <c:v>Kyrgyz Republic</c:v>
                </c:pt>
                <c:pt idx="13">
                  <c:v>Uzbekistan</c:v>
                </c:pt>
                <c:pt idx="14">
                  <c:v>Tajikistan</c:v>
                </c:pt>
              </c:strCache>
            </c:strRef>
          </c:cat>
          <c:val>
            <c:numRef>
              <c:f>'Int Visitors'!$E$28:$E$42</c:f>
            </c:numRef>
          </c:val>
        </c:ser>
        <c:ser>
          <c:idx val="1"/>
          <c:order val="1"/>
          <c:invertIfNegative val="0"/>
          <c:cat>
            <c:strRef>
              <c:f>'Int Visitors'!$A$28:$D$42</c:f>
              <c:strCache>
                <c:ptCount val="15"/>
                <c:pt idx="0">
                  <c:v>Malaysia</c:v>
                </c:pt>
                <c:pt idx="1">
                  <c:v>Poland</c:v>
                </c:pt>
                <c:pt idx="2">
                  <c:v>Ukraine</c:v>
                </c:pt>
                <c:pt idx="3">
                  <c:v>South Korea</c:v>
                </c:pt>
                <c:pt idx="4">
                  <c:v>Vietnam</c:v>
                </c:pt>
                <c:pt idx="5">
                  <c:v>Belarus</c:v>
                </c:pt>
                <c:pt idx="6">
                  <c:v>Romania</c:v>
                </c:pt>
                <c:pt idx="7">
                  <c:v>Czech Republic</c:v>
                </c:pt>
                <c:pt idx="8">
                  <c:v>Kazakhstan</c:v>
                </c:pt>
                <c:pt idx="9">
                  <c:v>Georgia</c:v>
                </c:pt>
                <c:pt idx="10">
                  <c:v>Hungary</c:v>
                </c:pt>
                <c:pt idx="11">
                  <c:v>Cambodia</c:v>
                </c:pt>
                <c:pt idx="12">
                  <c:v>Kyrgyz Republic</c:v>
                </c:pt>
                <c:pt idx="13">
                  <c:v>Uzbekistan</c:v>
                </c:pt>
                <c:pt idx="14">
                  <c:v>Tajikistan</c:v>
                </c:pt>
              </c:strCache>
            </c:strRef>
          </c:cat>
          <c:val>
            <c:numRef>
              <c:f>'Int Visitors'!$F$28:$F$42</c:f>
            </c:numRef>
          </c:val>
        </c:ser>
        <c:ser>
          <c:idx val="2"/>
          <c:order val="2"/>
          <c:spPr>
            <a:solidFill>
              <a:srgbClr val="00CC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'Int Visitors'!$A$28:$D$42</c:f>
              <c:strCache>
                <c:ptCount val="15"/>
                <c:pt idx="0">
                  <c:v>Malaysia</c:v>
                </c:pt>
                <c:pt idx="1">
                  <c:v>Poland</c:v>
                </c:pt>
                <c:pt idx="2">
                  <c:v>Ukraine</c:v>
                </c:pt>
                <c:pt idx="3">
                  <c:v>South Korea</c:v>
                </c:pt>
                <c:pt idx="4">
                  <c:v>Vietnam</c:v>
                </c:pt>
                <c:pt idx="5">
                  <c:v>Belarus</c:v>
                </c:pt>
                <c:pt idx="6">
                  <c:v>Romania</c:v>
                </c:pt>
                <c:pt idx="7">
                  <c:v>Czech Republic</c:v>
                </c:pt>
                <c:pt idx="8">
                  <c:v>Kazakhstan</c:v>
                </c:pt>
                <c:pt idx="9">
                  <c:v>Georgia</c:v>
                </c:pt>
                <c:pt idx="10">
                  <c:v>Hungary</c:v>
                </c:pt>
                <c:pt idx="11">
                  <c:v>Cambodia</c:v>
                </c:pt>
                <c:pt idx="12">
                  <c:v>Kyrgyz Republic</c:v>
                </c:pt>
                <c:pt idx="13">
                  <c:v>Uzbekistan</c:v>
                </c:pt>
                <c:pt idx="14">
                  <c:v>Tajikistan</c:v>
                </c:pt>
              </c:strCache>
            </c:strRef>
          </c:cat>
          <c:val>
            <c:numRef>
              <c:f>'Int Visitors'!$G$28:$G$42</c:f>
              <c:numCache>
                <c:formatCode>0.0</c:formatCode>
                <c:ptCount val="15"/>
                <c:pt idx="0">
                  <c:v>25.948</c:v>
                </c:pt>
                <c:pt idx="1">
                  <c:v>18.257999999999999</c:v>
                </c:pt>
                <c:pt idx="2">
                  <c:v>14.23</c:v>
                </c:pt>
                <c:pt idx="3">
                  <c:v>13.336</c:v>
                </c:pt>
                <c:pt idx="4">
                  <c:v>12.922000000000001</c:v>
                </c:pt>
                <c:pt idx="5">
                  <c:v>11.0602</c:v>
                </c:pt>
                <c:pt idx="6">
                  <c:v>10.926</c:v>
                </c:pt>
                <c:pt idx="7">
                  <c:v>10.16</c:v>
                </c:pt>
                <c:pt idx="8">
                  <c:v>7.7009999999999996</c:v>
                </c:pt>
                <c:pt idx="9">
                  <c:v>6.4829999999999997</c:v>
                </c:pt>
                <c:pt idx="10">
                  <c:v>5.65</c:v>
                </c:pt>
                <c:pt idx="11">
                  <c:v>5.6020000000000003</c:v>
                </c:pt>
                <c:pt idx="12">
                  <c:v>4.5679999999999996</c:v>
                </c:pt>
                <c:pt idx="13">
                  <c:v>2.69</c:v>
                </c:pt>
                <c:pt idx="14">
                  <c:v>0.43099999999999999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80000"/>
        <c:axId val="31681536"/>
      </c:barChart>
      <c:catAx>
        <c:axId val="3168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681536"/>
        <c:crosses val="autoZero"/>
        <c:auto val="1"/>
        <c:lblAlgn val="ctr"/>
        <c:lblOffset val="100"/>
        <c:noMultiLvlLbl val="0"/>
      </c:catAx>
      <c:valAx>
        <c:axId val="3168153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168000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 marL="0" algn="l" defTabSz="457200" rtl="0" eaLnBrk="1" latinLnBrk="0" hangingPunct="1">
        <a:spcBef>
          <a:spcPct val="20000"/>
        </a:spcBef>
        <a:defRPr lang="en-US"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Urbanization!$A$143:$B$157</c:f>
              <c:strCache>
                <c:ptCount val="15"/>
                <c:pt idx="0">
                  <c:v>UAE</c:v>
                </c:pt>
                <c:pt idx="1">
                  <c:v>South Korea</c:v>
                </c:pt>
                <c:pt idx="2">
                  <c:v>Armenia</c:v>
                </c:pt>
                <c:pt idx="3">
                  <c:v>Georgia</c:v>
                </c:pt>
                <c:pt idx="4">
                  <c:v>Malaysia</c:v>
                </c:pt>
                <c:pt idx="5">
                  <c:v>Belarus</c:v>
                </c:pt>
                <c:pt idx="6">
                  <c:v>Bulgaria</c:v>
                </c:pt>
                <c:pt idx="7">
                  <c:v>Hungary</c:v>
                </c:pt>
                <c:pt idx="8">
                  <c:v>Vietnam</c:v>
                </c:pt>
                <c:pt idx="9">
                  <c:v>Kazakhstan</c:v>
                </c:pt>
                <c:pt idx="10">
                  <c:v>Philippines</c:v>
                </c:pt>
                <c:pt idx="11">
                  <c:v>Czech Republic</c:v>
                </c:pt>
                <c:pt idx="12">
                  <c:v>Ukraine</c:v>
                </c:pt>
                <c:pt idx="13">
                  <c:v>Romania</c:v>
                </c:pt>
                <c:pt idx="14">
                  <c:v>Uzbekistan</c:v>
                </c:pt>
              </c:strCache>
            </c:strRef>
          </c:cat>
          <c:val>
            <c:numRef>
              <c:f>Urbanization!$C$143:$C$157</c:f>
              <c:numCache>
                <c:formatCode>0.0</c:formatCode>
                <c:ptCount val="15"/>
                <c:pt idx="0">
                  <c:v>59.972470031281411</c:v>
                </c:pt>
                <c:pt idx="1">
                  <c:v>50.146157888710761</c:v>
                </c:pt>
                <c:pt idx="2">
                  <c:v>36.599118632308141</c:v>
                </c:pt>
                <c:pt idx="3">
                  <c:v>28.875180916644332</c:v>
                </c:pt>
                <c:pt idx="4">
                  <c:v>23.990648486127746</c:v>
                </c:pt>
                <c:pt idx="5">
                  <c:v>21.134321787220888</c:v>
                </c:pt>
                <c:pt idx="6">
                  <c:v>18.114733373802856</c:v>
                </c:pt>
                <c:pt idx="7">
                  <c:v>18.011421072323731</c:v>
                </c:pt>
                <c:pt idx="8">
                  <c:v>16.910381205771653</c:v>
                </c:pt>
                <c:pt idx="9">
                  <c:v>15.851602651032891</c:v>
                </c:pt>
                <c:pt idx="10">
                  <c:v>14.277706125164812</c:v>
                </c:pt>
                <c:pt idx="11">
                  <c:v>12.154988450167261</c:v>
                </c:pt>
                <c:pt idx="12">
                  <c:v>12.110002941116095</c:v>
                </c:pt>
                <c:pt idx="13">
                  <c:v>9.3529115018145266</c:v>
                </c:pt>
                <c:pt idx="14">
                  <c:v>7.4766775702919706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52832"/>
        <c:axId val="34154368"/>
      </c:barChart>
      <c:catAx>
        <c:axId val="3415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4154368"/>
        <c:crosses val="autoZero"/>
        <c:auto val="1"/>
        <c:lblAlgn val="ctr"/>
        <c:lblOffset val="100"/>
        <c:noMultiLvlLbl val="0"/>
      </c:catAx>
      <c:valAx>
        <c:axId val="34154368"/>
        <c:scaling>
          <c:orientation val="minMax"/>
          <c:max val="60"/>
        </c:scaling>
        <c:delete val="0"/>
        <c:axPos val="l"/>
        <c:numFmt formatCode="0" sourceLinked="0"/>
        <c:majorTickMark val="out"/>
        <c:minorTickMark val="none"/>
        <c:tickLblPos val="nextTo"/>
        <c:crossAx val="3415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31260174756639E-2"/>
          <c:y val="3.5059693413286755E-2"/>
          <c:w val="0.93050333898136151"/>
          <c:h val="0.594841713110363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Services'!$B$101:$B$115</c:f>
            </c:numRef>
          </c:val>
        </c:ser>
        <c:ser>
          <c:idx val="1"/>
          <c:order val="1"/>
          <c:invertIfNegative val="0"/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Services'!$C$101:$C$115</c:f>
            </c:numRef>
          </c:val>
        </c:ser>
        <c:ser>
          <c:idx val="2"/>
          <c:order val="2"/>
          <c:invertIfNegative val="0"/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Services'!$D$101:$D$115</c:f>
            </c:numRef>
          </c:val>
        </c:ser>
        <c:ser>
          <c:idx val="3"/>
          <c:order val="3"/>
          <c:invertIfNegative val="0"/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Services'!$E$101:$E$115</c:f>
            </c:numRef>
          </c:val>
        </c:ser>
        <c:ser>
          <c:idx val="4"/>
          <c:order val="4"/>
          <c:invertIfNegative val="0"/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Services'!$F$101:$F$115</c:f>
            </c:numRef>
          </c:val>
        </c:ser>
        <c:ser>
          <c:idx val="5"/>
          <c:order val="5"/>
          <c:spPr>
            <a:solidFill>
              <a:srgbClr val="00CC00"/>
            </a:solidFill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'Trade in ICT Services'!$A$101:$A$115</c:f>
              <c:strCache>
                <c:ptCount val="15"/>
                <c:pt idx="0">
                  <c:v>Ukraine</c:v>
                </c:pt>
                <c:pt idx="1">
                  <c:v>Belarus</c:v>
                </c:pt>
                <c:pt idx="2">
                  <c:v>Romania</c:v>
                </c:pt>
                <c:pt idx="3">
                  <c:v>Philippines</c:v>
                </c:pt>
                <c:pt idx="4">
                  <c:v>Bulgaria</c:v>
                </c:pt>
                <c:pt idx="5">
                  <c:v>Czech Republic</c:v>
                </c:pt>
                <c:pt idx="6">
                  <c:v>Armenia</c:v>
                </c:pt>
                <c:pt idx="7">
                  <c:v>Poland</c:v>
                </c:pt>
                <c:pt idx="8">
                  <c:v>UAE</c:v>
                </c:pt>
                <c:pt idx="9">
                  <c:v>Hungary</c:v>
                </c:pt>
                <c:pt idx="10">
                  <c:v>Malaysia</c:v>
                </c:pt>
                <c:pt idx="11">
                  <c:v>South Korea</c:v>
                </c:pt>
                <c:pt idx="12">
                  <c:v>Kyrgyz Republic</c:v>
                </c:pt>
                <c:pt idx="13">
                  <c:v>Tajikistan</c:v>
                </c:pt>
                <c:pt idx="14">
                  <c:v>Kazakhstan</c:v>
                </c:pt>
              </c:strCache>
            </c:strRef>
          </c:cat>
          <c:val>
            <c:numRef>
              <c:f>'Trade in ICT Services'!$G$101:$G$115</c:f>
              <c:numCache>
                <c:formatCode>0.0</c:formatCode>
                <c:ptCount val="15"/>
                <c:pt idx="0">
                  <c:v>22.020035505999999</c:v>
                </c:pt>
                <c:pt idx="1">
                  <c:v>21.248050637599999</c:v>
                </c:pt>
                <c:pt idx="2">
                  <c:v>20.734550998500001</c:v>
                </c:pt>
                <c:pt idx="3">
                  <c:v>15.8531451331</c:v>
                </c:pt>
                <c:pt idx="4">
                  <c:v>14.243696808699999</c:v>
                </c:pt>
                <c:pt idx="5">
                  <c:v>14.160600580800001</c:v>
                </c:pt>
                <c:pt idx="6">
                  <c:v>12.1944917374</c:v>
                </c:pt>
                <c:pt idx="7">
                  <c:v>11.3365686644</c:v>
                </c:pt>
                <c:pt idx="8">
                  <c:v>9.3631539045000007</c:v>
                </c:pt>
                <c:pt idx="9">
                  <c:v>8.4879998039999993</c:v>
                </c:pt>
                <c:pt idx="10">
                  <c:v>7.0955252692000004</c:v>
                </c:pt>
                <c:pt idx="11">
                  <c:v>5.0026299539999997</c:v>
                </c:pt>
                <c:pt idx="12">
                  <c:v>3.2035152047</c:v>
                </c:pt>
                <c:pt idx="13">
                  <c:v>2.7751516177000002</c:v>
                </c:pt>
                <c:pt idx="14">
                  <c:v>1.6832858232000001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05056"/>
        <c:axId val="91493504"/>
      </c:barChart>
      <c:catAx>
        <c:axId val="3420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1493504"/>
        <c:crosses val="autoZero"/>
        <c:auto val="1"/>
        <c:lblAlgn val="ctr"/>
        <c:lblOffset val="100"/>
        <c:noMultiLvlLbl val="0"/>
      </c:catAx>
      <c:valAx>
        <c:axId val="9149350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420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71EB1-A2BA-4764-9174-46D29F8B2F30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1A17D0-3257-4B5D-8157-314059774C49}">
      <dgm:prSet phldrT="[Text]" custT="1"/>
      <dgm:spPr/>
      <dgm:t>
        <a:bodyPr/>
        <a:lstStyle/>
        <a:p>
          <a:pPr algn="ctr"/>
          <a:r>
            <a:rPr lang="en-US" sz="1800" b="1" dirty="0" smtClean="0">
              <a:latin typeface="Arial" pitchFamily="34" charset="0"/>
              <a:cs typeface="Arial" pitchFamily="34" charset="0"/>
            </a:rPr>
            <a:t>CAREC 2030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B3AE55CC-9EC2-4757-9164-DB3D628F5EFE}" type="parTrans" cxnId="{AE4B30F8-7703-4E83-8FAA-385593D6C580}">
      <dgm:prSet/>
      <dgm:spPr/>
      <dgm:t>
        <a:bodyPr/>
        <a:lstStyle/>
        <a:p>
          <a:endParaRPr lang="en-US"/>
        </a:p>
      </dgm:t>
    </dgm:pt>
    <dgm:pt modelId="{CC7807E3-3393-41BF-B514-71DB81EEF867}" type="sibTrans" cxnId="{AE4B30F8-7703-4E83-8FAA-385593D6C580}">
      <dgm:prSet/>
      <dgm:spPr/>
      <dgm:t>
        <a:bodyPr/>
        <a:lstStyle/>
        <a:p>
          <a:endParaRPr lang="en-US"/>
        </a:p>
      </dgm:t>
    </dgm:pt>
    <dgm:pt modelId="{1FC14BF1-B754-4BA6-ACA8-2686F9FDAD25}">
      <dgm:prSet phldrT="[Text]" custT="1"/>
      <dgm:spPr/>
      <dgm:t>
        <a:bodyPr/>
        <a:lstStyle/>
        <a:p>
          <a:pPr algn="ctr"/>
          <a:r>
            <a:rPr lang="en-US" sz="1600" b="1" dirty="0" smtClean="0">
              <a:latin typeface="Arial" pitchFamily="34" charset="0"/>
              <a:cs typeface="Arial" pitchFamily="34" charset="0"/>
            </a:rPr>
            <a:t>Operational Priorities</a:t>
          </a:r>
        </a:p>
      </dgm:t>
    </dgm:pt>
    <dgm:pt modelId="{28E676E2-7274-4C41-B232-EE14CAEA54CC}" type="parTrans" cxnId="{85AC2A37-FAED-4801-B0AF-EEFBD37DB94D}">
      <dgm:prSet/>
      <dgm:spPr/>
      <dgm:t>
        <a:bodyPr/>
        <a:lstStyle/>
        <a:p>
          <a:endParaRPr lang="en-US"/>
        </a:p>
      </dgm:t>
    </dgm:pt>
    <dgm:pt modelId="{14F5CF28-4539-4CA0-AAB6-23E2AE808271}" type="sibTrans" cxnId="{85AC2A37-FAED-4801-B0AF-EEFBD37DB94D}">
      <dgm:prSet/>
      <dgm:spPr/>
      <dgm:t>
        <a:bodyPr/>
        <a:lstStyle/>
        <a:p>
          <a:endParaRPr lang="en-US"/>
        </a:p>
      </dgm:t>
    </dgm:pt>
    <dgm:pt modelId="{2B053B80-8258-4DA2-8909-C2018BB836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1. Economic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and financial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stability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A2E60572-9382-4421-8206-BD22E9B2F094}" type="parTrans" cxnId="{5600EDD4-F2F5-4865-88D3-7157E76AEE37}">
      <dgm:prSet/>
      <dgm:spPr/>
      <dgm:t>
        <a:bodyPr/>
        <a:lstStyle/>
        <a:p>
          <a:endParaRPr lang="en-US"/>
        </a:p>
      </dgm:t>
    </dgm:pt>
    <dgm:pt modelId="{2D4B44E5-DF51-48F9-A679-BCA777E77FDC}" type="sibTrans" cxnId="{5600EDD4-F2F5-4865-88D3-7157E76AEE37}">
      <dgm:prSet/>
      <dgm:spPr/>
      <dgm:t>
        <a:bodyPr/>
        <a:lstStyle/>
        <a:p>
          <a:endParaRPr lang="en-US"/>
        </a:p>
      </dgm:t>
    </dgm:pt>
    <dgm:pt modelId="{602F3E11-DD00-4557-963F-6E471196C55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2. Trade, tourism,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and economic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corridors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0FF582AD-FEDC-45F3-88C7-E4FD3BE37C33}" type="parTrans" cxnId="{60BEA740-692B-42FD-AA2A-55C4EC1D9EDE}">
      <dgm:prSet/>
      <dgm:spPr/>
      <dgm:t>
        <a:bodyPr/>
        <a:lstStyle/>
        <a:p>
          <a:endParaRPr lang="en-US"/>
        </a:p>
      </dgm:t>
    </dgm:pt>
    <dgm:pt modelId="{FA176B68-C14D-48AE-9E08-BAF5F4A45A5D}" type="sibTrans" cxnId="{60BEA740-692B-42FD-AA2A-55C4EC1D9EDE}">
      <dgm:prSet/>
      <dgm:spPr/>
      <dgm:t>
        <a:bodyPr/>
        <a:lstStyle/>
        <a:p>
          <a:endParaRPr lang="en-US"/>
        </a:p>
      </dgm:t>
    </dgm:pt>
    <dgm:pt modelId="{A76B3C94-77C3-416E-A898-E39009C5FC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3. Infrastructure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and economic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connectivity 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5F4AD791-25F4-4536-A239-2B25BE531745}" type="parTrans" cxnId="{4774CEC4-1BCC-4F0A-AC63-F21355E57913}">
      <dgm:prSet/>
      <dgm:spPr/>
      <dgm:t>
        <a:bodyPr/>
        <a:lstStyle/>
        <a:p>
          <a:endParaRPr lang="en-US"/>
        </a:p>
      </dgm:t>
    </dgm:pt>
    <dgm:pt modelId="{B09C68FB-DB5A-4F26-A0CD-FB931AE4A8C1}" type="sibTrans" cxnId="{4774CEC4-1BCC-4F0A-AC63-F21355E57913}">
      <dgm:prSet/>
      <dgm:spPr/>
      <dgm:t>
        <a:bodyPr/>
        <a:lstStyle/>
        <a:p>
          <a:endParaRPr lang="en-US"/>
        </a:p>
      </dgm:t>
    </dgm:pt>
    <dgm:pt modelId="{A984EE87-57EE-4AB0-8177-50027368E8D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4. Agriculture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and water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C18E7BC1-B7FE-4F08-8082-D8F206CC8F21}" type="parTrans" cxnId="{90328225-97E9-40B9-9E79-E3844F1B423B}">
      <dgm:prSet/>
      <dgm:spPr/>
      <dgm:t>
        <a:bodyPr/>
        <a:lstStyle/>
        <a:p>
          <a:endParaRPr lang="en-US"/>
        </a:p>
      </dgm:t>
    </dgm:pt>
    <dgm:pt modelId="{70693485-ADAC-407E-A4B1-C66844F97AF4}" type="sibTrans" cxnId="{90328225-97E9-40B9-9E79-E3844F1B423B}">
      <dgm:prSet/>
      <dgm:spPr/>
      <dgm:t>
        <a:bodyPr/>
        <a:lstStyle/>
        <a:p>
          <a:endParaRPr lang="en-US"/>
        </a:p>
      </dgm:t>
    </dgm:pt>
    <dgm:pt modelId="{43BDB855-5F00-4191-99A7-8930A10A13A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5. Human development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8D2EF983-601E-4DCA-A499-D2C4D0D24C13}" type="parTrans" cxnId="{357C3FB6-4A46-46D4-AA33-0C60B8B04855}">
      <dgm:prSet/>
      <dgm:spPr/>
      <dgm:t>
        <a:bodyPr/>
        <a:lstStyle/>
        <a:p>
          <a:endParaRPr lang="en-US"/>
        </a:p>
      </dgm:t>
    </dgm:pt>
    <dgm:pt modelId="{35E22D62-F90F-412F-8A65-32635DAD3611}" type="sibTrans" cxnId="{357C3FB6-4A46-46D4-AA33-0C60B8B04855}">
      <dgm:prSet/>
      <dgm:spPr/>
      <dgm:t>
        <a:bodyPr/>
        <a:lstStyle/>
        <a:p>
          <a:endParaRPr lang="en-US"/>
        </a:p>
      </dgm:t>
    </dgm:pt>
    <dgm:pt modelId="{DE4F083B-67E4-45A1-A78A-92548E9DF1E7}" type="pres">
      <dgm:prSet presAssocID="{AD771EB1-A2BA-4764-9174-46D29F8B2F3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563A2B-DCCD-4371-9618-7EA5A9016708}" type="pres">
      <dgm:prSet presAssocID="{AD771EB1-A2BA-4764-9174-46D29F8B2F30}" presName="outerBox" presStyleCnt="0"/>
      <dgm:spPr/>
    </dgm:pt>
    <dgm:pt modelId="{1DC39727-17EF-4143-AA9C-7D6C6FB6F711}" type="pres">
      <dgm:prSet presAssocID="{AD771EB1-A2BA-4764-9174-46D29F8B2F30}" presName="outerBoxParent" presStyleLbl="node1" presStyleIdx="0" presStyleCnt="2" custLinFactNeighborX="-1021" custLinFactNeighborY="-9774"/>
      <dgm:spPr/>
      <dgm:t>
        <a:bodyPr/>
        <a:lstStyle/>
        <a:p>
          <a:endParaRPr lang="en-US"/>
        </a:p>
      </dgm:t>
    </dgm:pt>
    <dgm:pt modelId="{F10C1CA3-14FF-49C4-9D5C-76169EC1E507}" type="pres">
      <dgm:prSet presAssocID="{AD771EB1-A2BA-4764-9174-46D29F8B2F30}" presName="outerBoxChildren" presStyleCnt="0"/>
      <dgm:spPr/>
    </dgm:pt>
    <dgm:pt modelId="{7039224C-6312-4CDA-BB4F-395D037B2BAB}" type="pres">
      <dgm:prSet presAssocID="{AD771EB1-A2BA-4764-9174-46D29F8B2F30}" presName="middleBox" presStyleCnt="0"/>
      <dgm:spPr/>
    </dgm:pt>
    <dgm:pt modelId="{99BE3379-2435-4101-8B21-47514DE597A5}" type="pres">
      <dgm:prSet presAssocID="{AD771EB1-A2BA-4764-9174-46D29F8B2F30}" presName="middleBoxParent" presStyleLbl="node1" presStyleIdx="1" presStyleCnt="2" custScaleY="94539" custLinFactNeighborX="0" custLinFactNeighborY="1157"/>
      <dgm:spPr/>
      <dgm:t>
        <a:bodyPr/>
        <a:lstStyle/>
        <a:p>
          <a:endParaRPr lang="en-US"/>
        </a:p>
      </dgm:t>
    </dgm:pt>
    <dgm:pt modelId="{6ED953EB-18A8-49B0-848A-5355F8D81E2F}" type="pres">
      <dgm:prSet presAssocID="{AD771EB1-A2BA-4764-9174-46D29F8B2F30}" presName="middleBoxChildren" presStyleCnt="0"/>
      <dgm:spPr/>
    </dgm:pt>
    <dgm:pt modelId="{9A67BC76-329F-45C3-B5FB-7C28418A25F1}" type="pres">
      <dgm:prSet presAssocID="{2B053B80-8258-4DA2-8909-C2018BB836A3}" presName="mChild" presStyleLbl="fgAcc1" presStyleIdx="0" presStyleCnt="5" custScaleX="104115" custScaleY="100941" custLinFactNeighborX="-8641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A0FAB-7689-4CE4-845C-87EBC99E375D}" type="pres">
      <dgm:prSet presAssocID="{2D4B44E5-DF51-48F9-A679-BCA777E77FDC}" presName="middleSibTrans" presStyleCnt="0"/>
      <dgm:spPr/>
    </dgm:pt>
    <dgm:pt modelId="{A8E8E08B-888A-4593-BCFF-F3CDDD34569B}" type="pres">
      <dgm:prSet presAssocID="{602F3E11-DD00-4557-963F-6E471196C55C}" presName="mChild" presStyleLbl="fgAcc1" presStyleIdx="1" presStyleCnt="5" custScaleY="96804" custLinFactNeighborX="-2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485E-47D1-49BC-9363-9E428AA9FD79}" type="pres">
      <dgm:prSet presAssocID="{FA176B68-C14D-48AE-9E08-BAF5F4A45A5D}" presName="middleSibTrans" presStyleCnt="0"/>
      <dgm:spPr/>
    </dgm:pt>
    <dgm:pt modelId="{088D8486-5372-4E62-8E2F-F2CB77CB87D5}" type="pres">
      <dgm:prSet presAssocID="{A76B3C94-77C3-416E-A898-E39009C5FCCF}" presName="mChild" presStyleLbl="fgAcc1" presStyleIdx="2" presStyleCnt="5" custScaleX="10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AA74E-7561-4104-AB0A-54B23D56AA87}" type="pres">
      <dgm:prSet presAssocID="{B09C68FB-DB5A-4F26-A0CD-FB931AE4A8C1}" presName="middleSibTrans" presStyleCnt="0"/>
      <dgm:spPr/>
    </dgm:pt>
    <dgm:pt modelId="{38F586A0-B610-49B6-A16D-E4739B3C4663}" type="pres">
      <dgm:prSet presAssocID="{A984EE87-57EE-4AB0-8177-50027368E8D7}" presName="mChild" presStyleLbl="fgAcc1" presStyleIdx="3" presStyleCnt="5" custLinFactX="442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B6269-D71E-4D60-879D-C47E9117E310}" type="pres">
      <dgm:prSet presAssocID="{70693485-ADAC-407E-A4B1-C66844F97AF4}" presName="middleSibTrans" presStyleCnt="0"/>
      <dgm:spPr/>
    </dgm:pt>
    <dgm:pt modelId="{247D254B-9623-4BB9-B4F2-EEA8A1AC5D87}" type="pres">
      <dgm:prSet presAssocID="{43BDB855-5F00-4191-99A7-8930A10A13A4}" presName="mChild" presStyleLbl="fgAcc1" presStyleIdx="4" presStyleCnt="5" custLinFactX="2867" custLinFactNeighborX="100000" custLinFactNeighborY="-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CF3FD-2875-42B9-9BE2-C76EED4109D7}" type="presOf" srcId="{2B053B80-8258-4DA2-8909-C2018BB836A3}" destId="{9A67BC76-329F-45C3-B5FB-7C28418A25F1}" srcOrd="0" destOrd="0" presId="urn:microsoft.com/office/officeart/2005/8/layout/target2"/>
    <dgm:cxn modelId="{AE4B30F8-7703-4E83-8FAA-385593D6C580}" srcId="{AD771EB1-A2BA-4764-9174-46D29F8B2F30}" destId="{FD1A17D0-3257-4B5D-8157-314059774C49}" srcOrd="0" destOrd="0" parTransId="{B3AE55CC-9EC2-4757-9164-DB3D628F5EFE}" sibTransId="{CC7807E3-3393-41BF-B514-71DB81EEF867}"/>
    <dgm:cxn modelId="{AFFED0F9-C51C-4896-8E90-11174DC9CF3D}" type="presOf" srcId="{43BDB855-5F00-4191-99A7-8930A10A13A4}" destId="{247D254B-9623-4BB9-B4F2-EEA8A1AC5D87}" srcOrd="0" destOrd="0" presId="urn:microsoft.com/office/officeart/2005/8/layout/target2"/>
    <dgm:cxn modelId="{23873169-2415-4992-BA90-A0306C5F85A1}" type="presOf" srcId="{602F3E11-DD00-4557-963F-6E471196C55C}" destId="{A8E8E08B-888A-4593-BCFF-F3CDDD34569B}" srcOrd="0" destOrd="0" presId="urn:microsoft.com/office/officeart/2005/8/layout/target2"/>
    <dgm:cxn modelId="{7B1BA5E5-1630-4D24-B9B5-248100485A72}" type="presOf" srcId="{A76B3C94-77C3-416E-A898-E39009C5FCCF}" destId="{088D8486-5372-4E62-8E2F-F2CB77CB87D5}" srcOrd="0" destOrd="0" presId="urn:microsoft.com/office/officeart/2005/8/layout/target2"/>
    <dgm:cxn modelId="{60BEA740-692B-42FD-AA2A-55C4EC1D9EDE}" srcId="{1FC14BF1-B754-4BA6-ACA8-2686F9FDAD25}" destId="{602F3E11-DD00-4557-963F-6E471196C55C}" srcOrd="1" destOrd="0" parTransId="{0FF582AD-FEDC-45F3-88C7-E4FD3BE37C33}" sibTransId="{FA176B68-C14D-48AE-9E08-BAF5F4A45A5D}"/>
    <dgm:cxn modelId="{C36F79DC-3656-4965-925C-AD22EB17EF16}" type="presOf" srcId="{A984EE87-57EE-4AB0-8177-50027368E8D7}" destId="{38F586A0-B610-49B6-A16D-E4739B3C4663}" srcOrd="0" destOrd="0" presId="urn:microsoft.com/office/officeart/2005/8/layout/target2"/>
    <dgm:cxn modelId="{4774CEC4-1BCC-4F0A-AC63-F21355E57913}" srcId="{1FC14BF1-B754-4BA6-ACA8-2686F9FDAD25}" destId="{A76B3C94-77C3-416E-A898-E39009C5FCCF}" srcOrd="2" destOrd="0" parTransId="{5F4AD791-25F4-4536-A239-2B25BE531745}" sibTransId="{B09C68FB-DB5A-4F26-A0CD-FB931AE4A8C1}"/>
    <dgm:cxn modelId="{85AC2A37-FAED-4801-B0AF-EEFBD37DB94D}" srcId="{AD771EB1-A2BA-4764-9174-46D29F8B2F30}" destId="{1FC14BF1-B754-4BA6-ACA8-2686F9FDAD25}" srcOrd="1" destOrd="0" parTransId="{28E676E2-7274-4C41-B232-EE14CAEA54CC}" sibTransId="{14F5CF28-4539-4CA0-AAB6-23E2AE808271}"/>
    <dgm:cxn modelId="{14809336-14E0-4FD4-8575-C93A45C0A811}" type="presOf" srcId="{AD771EB1-A2BA-4764-9174-46D29F8B2F30}" destId="{DE4F083B-67E4-45A1-A78A-92548E9DF1E7}" srcOrd="0" destOrd="0" presId="urn:microsoft.com/office/officeart/2005/8/layout/target2"/>
    <dgm:cxn modelId="{90328225-97E9-40B9-9E79-E3844F1B423B}" srcId="{1FC14BF1-B754-4BA6-ACA8-2686F9FDAD25}" destId="{A984EE87-57EE-4AB0-8177-50027368E8D7}" srcOrd="3" destOrd="0" parTransId="{C18E7BC1-B7FE-4F08-8082-D8F206CC8F21}" sibTransId="{70693485-ADAC-407E-A4B1-C66844F97AF4}"/>
    <dgm:cxn modelId="{D34CF15F-2D21-43BC-869B-E0D836FAAEE1}" type="presOf" srcId="{1FC14BF1-B754-4BA6-ACA8-2686F9FDAD25}" destId="{99BE3379-2435-4101-8B21-47514DE597A5}" srcOrd="0" destOrd="0" presId="urn:microsoft.com/office/officeart/2005/8/layout/target2"/>
    <dgm:cxn modelId="{503087EF-B9A9-40FB-80FE-6F5E1A79231A}" type="presOf" srcId="{FD1A17D0-3257-4B5D-8157-314059774C49}" destId="{1DC39727-17EF-4143-AA9C-7D6C6FB6F711}" srcOrd="0" destOrd="0" presId="urn:microsoft.com/office/officeart/2005/8/layout/target2"/>
    <dgm:cxn modelId="{5600EDD4-F2F5-4865-88D3-7157E76AEE37}" srcId="{1FC14BF1-B754-4BA6-ACA8-2686F9FDAD25}" destId="{2B053B80-8258-4DA2-8909-C2018BB836A3}" srcOrd="0" destOrd="0" parTransId="{A2E60572-9382-4421-8206-BD22E9B2F094}" sibTransId="{2D4B44E5-DF51-48F9-A679-BCA777E77FDC}"/>
    <dgm:cxn modelId="{357C3FB6-4A46-46D4-AA33-0C60B8B04855}" srcId="{1FC14BF1-B754-4BA6-ACA8-2686F9FDAD25}" destId="{43BDB855-5F00-4191-99A7-8930A10A13A4}" srcOrd="4" destOrd="0" parTransId="{8D2EF983-601E-4DCA-A499-D2C4D0D24C13}" sibTransId="{35E22D62-F90F-412F-8A65-32635DAD3611}"/>
    <dgm:cxn modelId="{A78F1F43-4768-4A04-85BD-8469B54FF67B}" type="presParOf" srcId="{DE4F083B-67E4-45A1-A78A-92548E9DF1E7}" destId="{F5563A2B-DCCD-4371-9618-7EA5A9016708}" srcOrd="0" destOrd="0" presId="urn:microsoft.com/office/officeart/2005/8/layout/target2"/>
    <dgm:cxn modelId="{AB66A55B-E849-4CB2-8409-6573350761D3}" type="presParOf" srcId="{F5563A2B-DCCD-4371-9618-7EA5A9016708}" destId="{1DC39727-17EF-4143-AA9C-7D6C6FB6F711}" srcOrd="0" destOrd="0" presId="urn:microsoft.com/office/officeart/2005/8/layout/target2"/>
    <dgm:cxn modelId="{BAE058FE-82E6-4FC3-B1A8-D9E184211D53}" type="presParOf" srcId="{F5563A2B-DCCD-4371-9618-7EA5A9016708}" destId="{F10C1CA3-14FF-49C4-9D5C-76169EC1E507}" srcOrd="1" destOrd="0" presId="urn:microsoft.com/office/officeart/2005/8/layout/target2"/>
    <dgm:cxn modelId="{6B307B61-9843-4CDB-A4A5-948EE209F203}" type="presParOf" srcId="{DE4F083B-67E4-45A1-A78A-92548E9DF1E7}" destId="{7039224C-6312-4CDA-BB4F-395D037B2BAB}" srcOrd="1" destOrd="0" presId="urn:microsoft.com/office/officeart/2005/8/layout/target2"/>
    <dgm:cxn modelId="{9EB2F91C-75B8-4725-9585-DD3EC639FF78}" type="presParOf" srcId="{7039224C-6312-4CDA-BB4F-395D037B2BAB}" destId="{99BE3379-2435-4101-8B21-47514DE597A5}" srcOrd="0" destOrd="0" presId="urn:microsoft.com/office/officeart/2005/8/layout/target2"/>
    <dgm:cxn modelId="{6917CE00-B683-41CA-A239-A5EBB656BF72}" type="presParOf" srcId="{7039224C-6312-4CDA-BB4F-395D037B2BAB}" destId="{6ED953EB-18A8-49B0-848A-5355F8D81E2F}" srcOrd="1" destOrd="0" presId="urn:microsoft.com/office/officeart/2005/8/layout/target2"/>
    <dgm:cxn modelId="{A2B76A48-D866-4617-8847-386CDE9DC09F}" type="presParOf" srcId="{6ED953EB-18A8-49B0-848A-5355F8D81E2F}" destId="{9A67BC76-329F-45C3-B5FB-7C28418A25F1}" srcOrd="0" destOrd="0" presId="urn:microsoft.com/office/officeart/2005/8/layout/target2"/>
    <dgm:cxn modelId="{EA46B8D8-1314-406D-A1E3-89222AC0AE0D}" type="presParOf" srcId="{6ED953EB-18A8-49B0-848A-5355F8D81E2F}" destId="{D43A0FAB-7689-4CE4-845C-87EBC99E375D}" srcOrd="1" destOrd="0" presId="urn:microsoft.com/office/officeart/2005/8/layout/target2"/>
    <dgm:cxn modelId="{717CC441-77F1-487D-8922-543A2381E0EE}" type="presParOf" srcId="{6ED953EB-18A8-49B0-848A-5355F8D81E2F}" destId="{A8E8E08B-888A-4593-BCFF-F3CDDD34569B}" srcOrd="2" destOrd="0" presId="urn:microsoft.com/office/officeart/2005/8/layout/target2"/>
    <dgm:cxn modelId="{2186480E-4A72-4F97-8251-B4EE8E2CB4CB}" type="presParOf" srcId="{6ED953EB-18A8-49B0-848A-5355F8D81E2F}" destId="{0F13485E-47D1-49BC-9363-9E428AA9FD79}" srcOrd="3" destOrd="0" presId="urn:microsoft.com/office/officeart/2005/8/layout/target2"/>
    <dgm:cxn modelId="{9A2EEEFB-B8DB-4552-93E0-20E99E660962}" type="presParOf" srcId="{6ED953EB-18A8-49B0-848A-5355F8D81E2F}" destId="{088D8486-5372-4E62-8E2F-F2CB77CB87D5}" srcOrd="4" destOrd="0" presId="urn:microsoft.com/office/officeart/2005/8/layout/target2"/>
    <dgm:cxn modelId="{19DACDA2-2A49-46B5-A8C6-BFA96333EF31}" type="presParOf" srcId="{6ED953EB-18A8-49B0-848A-5355F8D81E2F}" destId="{FE0AA74E-7561-4104-AB0A-54B23D56AA87}" srcOrd="5" destOrd="0" presId="urn:microsoft.com/office/officeart/2005/8/layout/target2"/>
    <dgm:cxn modelId="{7C955EF4-A3C7-496E-A65F-C0A032690AA6}" type="presParOf" srcId="{6ED953EB-18A8-49B0-848A-5355F8D81E2F}" destId="{38F586A0-B610-49B6-A16D-E4739B3C4663}" srcOrd="6" destOrd="0" presId="urn:microsoft.com/office/officeart/2005/8/layout/target2"/>
    <dgm:cxn modelId="{81CAF0FD-E7C2-457C-9D08-66B66DA3E319}" type="presParOf" srcId="{6ED953EB-18A8-49B0-848A-5355F8D81E2F}" destId="{01DB6269-D71E-4D60-879D-C47E9117E310}" srcOrd="7" destOrd="0" presId="urn:microsoft.com/office/officeart/2005/8/layout/target2"/>
    <dgm:cxn modelId="{0C1C0E06-C931-4525-B674-32C058B62FAB}" type="presParOf" srcId="{6ED953EB-18A8-49B0-848A-5355F8D81E2F}" destId="{247D254B-9623-4BB9-B4F2-EEA8A1AC5D87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A5194-5157-4037-8AC1-6BF9F273079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ED52C4-0463-4872-8DB8-F1897262A040}">
      <dgm:prSet phldrT="[Text]" custT="1"/>
      <dgm:spPr/>
      <dgm:t>
        <a:bodyPr/>
        <a:lstStyle/>
        <a:p>
          <a:pPr algn="ctr"/>
          <a:r>
            <a:rPr lang="en-US" sz="1800" b="1" dirty="0" smtClean="0">
              <a:latin typeface="Arial" pitchFamily="34" charset="0"/>
              <a:cs typeface="Arial" pitchFamily="34" charset="0"/>
            </a:rPr>
            <a:t>CITA 2030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4AFC282-2C96-4083-AF20-4BB14B3616F6}" type="parTrans" cxnId="{08137CB8-5954-40F9-9143-4391F25A8433}">
      <dgm:prSet/>
      <dgm:spPr/>
      <dgm:t>
        <a:bodyPr/>
        <a:lstStyle/>
        <a:p>
          <a:endParaRPr lang="en-US"/>
        </a:p>
      </dgm:t>
    </dgm:pt>
    <dgm:pt modelId="{B06F73EE-676B-4E3A-8742-30298861C574}" type="sibTrans" cxnId="{08137CB8-5954-40F9-9143-4391F25A8433}">
      <dgm:prSet/>
      <dgm:spPr/>
      <dgm:t>
        <a:bodyPr/>
        <a:lstStyle/>
        <a:p>
          <a:endParaRPr lang="en-US"/>
        </a:p>
      </dgm:t>
    </dgm:pt>
    <dgm:pt modelId="{E837F1EE-2459-421C-ABDF-AB1580C1C7AE}">
      <dgm:prSet phldrT="[Text]" custT="1"/>
      <dgm:spPr/>
      <dgm:t>
        <a:bodyPr/>
        <a:lstStyle/>
        <a:p>
          <a:pPr algn="ctr"/>
          <a:r>
            <a:rPr lang="en-US" sz="1600" b="1" dirty="0" smtClean="0">
              <a:latin typeface="Arial" pitchFamily="34" charset="0"/>
              <a:cs typeface="Arial" pitchFamily="34" charset="0"/>
            </a:rPr>
            <a:t>Pillars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EAA9AC71-1BBC-424F-934A-230EFD16ED5F}" type="parTrans" cxnId="{C1A0FF2D-FB50-4F23-A781-F5E4CA10409A}">
      <dgm:prSet/>
      <dgm:spPr/>
      <dgm:t>
        <a:bodyPr/>
        <a:lstStyle/>
        <a:p>
          <a:endParaRPr lang="en-US"/>
        </a:p>
      </dgm:t>
    </dgm:pt>
    <dgm:pt modelId="{54B4E4D9-9C4A-45D7-9813-BA0E63ABBF0A}" type="sibTrans" cxnId="{C1A0FF2D-FB50-4F23-A781-F5E4CA10409A}">
      <dgm:prSet/>
      <dgm:spPr/>
      <dgm:t>
        <a:bodyPr/>
        <a:lstStyle/>
        <a:p>
          <a:endParaRPr lang="en-US"/>
        </a:p>
      </dgm:t>
    </dgm:pt>
    <dgm:pt modelId="{6DE4B3ED-BD07-4A6B-8E38-AB40828A498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1. Trade expansion from increased market access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FBB3E5CF-2AB6-45F1-B4C4-FAAEE8C7C244}" type="parTrans" cxnId="{F59EABEE-D5D3-44F2-BC37-386F96F366E0}">
      <dgm:prSet/>
      <dgm:spPr/>
      <dgm:t>
        <a:bodyPr/>
        <a:lstStyle/>
        <a:p>
          <a:endParaRPr lang="en-US"/>
        </a:p>
      </dgm:t>
    </dgm:pt>
    <dgm:pt modelId="{7D481016-56F2-4BD1-BFDE-B52450DD4755}" type="sibTrans" cxnId="{F59EABEE-D5D3-44F2-BC37-386F96F366E0}">
      <dgm:prSet/>
      <dgm:spPr/>
      <dgm:t>
        <a:bodyPr/>
        <a:lstStyle/>
        <a:p>
          <a:endParaRPr lang="en-US"/>
        </a:p>
      </dgm:t>
    </dgm:pt>
    <dgm:pt modelId="{04406A01-F37C-45C2-94AF-21CD7FFB0B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2. Greater diversification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B45484BE-B08B-4C64-B0B6-F888A4787CA9}" type="parTrans" cxnId="{72DC5349-EFEB-4B11-9E45-4C5EAE6509FB}">
      <dgm:prSet/>
      <dgm:spPr/>
      <dgm:t>
        <a:bodyPr/>
        <a:lstStyle/>
        <a:p>
          <a:endParaRPr lang="en-US"/>
        </a:p>
      </dgm:t>
    </dgm:pt>
    <dgm:pt modelId="{5D747140-220C-4CDA-9820-F01FDBF552CA}" type="sibTrans" cxnId="{72DC5349-EFEB-4B11-9E45-4C5EAE6509FB}">
      <dgm:prSet/>
      <dgm:spPr/>
      <dgm:t>
        <a:bodyPr/>
        <a:lstStyle/>
        <a:p>
          <a:endParaRPr lang="en-US"/>
        </a:p>
      </dgm:t>
    </dgm:pt>
    <dgm:pt modelId="{A7193768-DB5A-4E6A-99F9-068CD309C5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 smtClean="0">
              <a:latin typeface="Arial" pitchFamily="34" charset="0"/>
              <a:cs typeface="Arial" pitchFamily="34" charset="0"/>
            </a:rPr>
            <a:t>3. Stronger institutions for trade</a:t>
          </a:r>
          <a:endParaRPr lang="en-US" sz="1000" dirty="0">
            <a:latin typeface="Arial" pitchFamily="34" charset="0"/>
            <a:cs typeface="Arial" pitchFamily="34" charset="0"/>
          </a:endParaRPr>
        </a:p>
      </dgm:t>
    </dgm:pt>
    <dgm:pt modelId="{1EAA9907-5384-4AF5-99E9-D7C96CB56EC7}" type="parTrans" cxnId="{52BC997F-F319-47D6-8E24-F679C506E618}">
      <dgm:prSet/>
      <dgm:spPr/>
      <dgm:t>
        <a:bodyPr/>
        <a:lstStyle/>
        <a:p>
          <a:endParaRPr lang="en-US"/>
        </a:p>
      </dgm:t>
    </dgm:pt>
    <dgm:pt modelId="{D68A2464-F904-4F76-8145-5DF19CB1039C}" type="sibTrans" cxnId="{52BC997F-F319-47D6-8E24-F679C506E618}">
      <dgm:prSet/>
      <dgm:spPr/>
      <dgm:t>
        <a:bodyPr/>
        <a:lstStyle/>
        <a:p>
          <a:endParaRPr lang="en-US"/>
        </a:p>
      </dgm:t>
    </dgm:pt>
    <dgm:pt modelId="{217EFD43-9A69-48F7-9501-74AC691FFDFB}" type="pres">
      <dgm:prSet presAssocID="{39AA5194-5157-4037-8AC1-6BF9F273079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27E416-4A2D-4478-AD52-239376E9CB31}" type="pres">
      <dgm:prSet presAssocID="{39AA5194-5157-4037-8AC1-6BF9F273079A}" presName="outerBox" presStyleCnt="0"/>
      <dgm:spPr/>
    </dgm:pt>
    <dgm:pt modelId="{87590B25-A7E2-4757-8AA7-E10044B6FB7E}" type="pres">
      <dgm:prSet presAssocID="{39AA5194-5157-4037-8AC1-6BF9F273079A}" presName="outerBoxParent" presStyleLbl="node1" presStyleIdx="0" presStyleCnt="2" custLinFactY="60414" custLinFactNeighborX="-8989" custLinFactNeighborY="100000"/>
      <dgm:spPr/>
      <dgm:t>
        <a:bodyPr/>
        <a:lstStyle/>
        <a:p>
          <a:endParaRPr lang="en-US"/>
        </a:p>
      </dgm:t>
    </dgm:pt>
    <dgm:pt modelId="{D0E137F8-2899-4A85-AFB4-CA90B1464FD8}" type="pres">
      <dgm:prSet presAssocID="{39AA5194-5157-4037-8AC1-6BF9F273079A}" presName="outerBoxChildren" presStyleCnt="0"/>
      <dgm:spPr/>
    </dgm:pt>
    <dgm:pt modelId="{A199D676-41ED-423E-BC48-B673CA8D08B1}" type="pres">
      <dgm:prSet presAssocID="{39AA5194-5157-4037-8AC1-6BF9F273079A}" presName="middleBox" presStyleCnt="0"/>
      <dgm:spPr/>
    </dgm:pt>
    <dgm:pt modelId="{AA5442BF-2D4F-4468-9E3A-20616F3D9E1B}" type="pres">
      <dgm:prSet presAssocID="{39AA5194-5157-4037-8AC1-6BF9F273079A}" presName="middleBoxParent" presStyleLbl="node1" presStyleIdx="1" presStyleCnt="2" custScaleY="84123"/>
      <dgm:spPr/>
      <dgm:t>
        <a:bodyPr/>
        <a:lstStyle/>
        <a:p>
          <a:endParaRPr lang="en-US"/>
        </a:p>
      </dgm:t>
    </dgm:pt>
    <dgm:pt modelId="{9B5E930C-8390-49D2-8773-4A92B84E2A5A}" type="pres">
      <dgm:prSet presAssocID="{39AA5194-5157-4037-8AC1-6BF9F273079A}" presName="middleBoxChildren" presStyleCnt="0"/>
      <dgm:spPr/>
    </dgm:pt>
    <dgm:pt modelId="{1DE4F278-65C4-4D96-89E1-1ECEB508BE29}" type="pres">
      <dgm:prSet presAssocID="{6DE4B3ED-BD07-4A6B-8E38-AB40828A4982}" presName="mChild" presStyleLbl="fgAcc1" presStyleIdx="0" presStyleCnt="3" custLinFactNeighborX="-32468" custLinFactNeighborY="-1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BCA1-9433-42BA-8EE9-DA3DAB380FD7}" type="pres">
      <dgm:prSet presAssocID="{7D481016-56F2-4BD1-BFDE-B52450DD4755}" presName="middleSibTrans" presStyleCnt="0"/>
      <dgm:spPr/>
    </dgm:pt>
    <dgm:pt modelId="{A3074835-756F-4A2B-97AC-C418196F7631}" type="pres">
      <dgm:prSet presAssocID="{04406A01-F37C-45C2-94AF-21CD7FFB0BF6}" presName="mChild" presStyleLbl="fgAcc1" presStyleIdx="1" presStyleCnt="3" custScaleX="81657" custLinFactNeighborX="-44295" custLinFactNeighborY="-1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49BCB-6709-479B-82A1-B580F405BFC5}" type="pres">
      <dgm:prSet presAssocID="{5D747140-220C-4CDA-9820-F01FDBF552CA}" presName="middleSibTrans" presStyleCnt="0"/>
      <dgm:spPr/>
    </dgm:pt>
    <dgm:pt modelId="{B3B59439-4572-4A59-824B-527340940834}" type="pres">
      <dgm:prSet presAssocID="{A7193768-DB5A-4E6A-99F9-068CD309C507}" presName="mChild" presStyleLbl="fgAcc1" presStyleIdx="2" presStyleCnt="3" custScaleX="88730" custLinFactNeighborX="-93343" custLinFactNeighborY="-11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C997F-F319-47D6-8E24-F679C506E618}" srcId="{E837F1EE-2459-421C-ABDF-AB1580C1C7AE}" destId="{A7193768-DB5A-4E6A-99F9-068CD309C507}" srcOrd="2" destOrd="0" parTransId="{1EAA9907-5384-4AF5-99E9-D7C96CB56EC7}" sibTransId="{D68A2464-F904-4F76-8145-5DF19CB1039C}"/>
    <dgm:cxn modelId="{72DC5349-EFEB-4B11-9E45-4C5EAE6509FB}" srcId="{E837F1EE-2459-421C-ABDF-AB1580C1C7AE}" destId="{04406A01-F37C-45C2-94AF-21CD7FFB0BF6}" srcOrd="1" destOrd="0" parTransId="{B45484BE-B08B-4C64-B0B6-F888A4787CA9}" sibTransId="{5D747140-220C-4CDA-9820-F01FDBF552CA}"/>
    <dgm:cxn modelId="{EC95E274-4A6D-42E7-BBF5-682519C67213}" type="presOf" srcId="{04406A01-F37C-45C2-94AF-21CD7FFB0BF6}" destId="{A3074835-756F-4A2B-97AC-C418196F7631}" srcOrd="0" destOrd="0" presId="urn:microsoft.com/office/officeart/2005/8/layout/target2"/>
    <dgm:cxn modelId="{C1A0FF2D-FB50-4F23-A781-F5E4CA10409A}" srcId="{39AA5194-5157-4037-8AC1-6BF9F273079A}" destId="{E837F1EE-2459-421C-ABDF-AB1580C1C7AE}" srcOrd="1" destOrd="0" parTransId="{EAA9AC71-1BBC-424F-934A-230EFD16ED5F}" sibTransId="{54B4E4D9-9C4A-45D7-9813-BA0E63ABBF0A}"/>
    <dgm:cxn modelId="{9B0DB136-B721-4F04-95A9-A2C21316A9E4}" type="presOf" srcId="{F0ED52C4-0463-4872-8DB8-F1897262A040}" destId="{87590B25-A7E2-4757-8AA7-E10044B6FB7E}" srcOrd="0" destOrd="0" presId="urn:microsoft.com/office/officeart/2005/8/layout/target2"/>
    <dgm:cxn modelId="{CC360545-6829-47A8-95C3-89FD1E5E86DB}" type="presOf" srcId="{6DE4B3ED-BD07-4A6B-8E38-AB40828A4982}" destId="{1DE4F278-65C4-4D96-89E1-1ECEB508BE29}" srcOrd="0" destOrd="0" presId="urn:microsoft.com/office/officeart/2005/8/layout/target2"/>
    <dgm:cxn modelId="{6938ADFF-5671-4CDC-8370-82AEDF36E679}" type="presOf" srcId="{A7193768-DB5A-4E6A-99F9-068CD309C507}" destId="{B3B59439-4572-4A59-824B-527340940834}" srcOrd="0" destOrd="0" presId="urn:microsoft.com/office/officeart/2005/8/layout/target2"/>
    <dgm:cxn modelId="{F59EABEE-D5D3-44F2-BC37-386F96F366E0}" srcId="{E837F1EE-2459-421C-ABDF-AB1580C1C7AE}" destId="{6DE4B3ED-BD07-4A6B-8E38-AB40828A4982}" srcOrd="0" destOrd="0" parTransId="{FBB3E5CF-2AB6-45F1-B4C4-FAAEE8C7C244}" sibTransId="{7D481016-56F2-4BD1-BFDE-B52450DD4755}"/>
    <dgm:cxn modelId="{FC74A7F3-525E-4AA9-8107-015E0B9FE6DD}" type="presOf" srcId="{39AA5194-5157-4037-8AC1-6BF9F273079A}" destId="{217EFD43-9A69-48F7-9501-74AC691FFDFB}" srcOrd="0" destOrd="0" presId="urn:microsoft.com/office/officeart/2005/8/layout/target2"/>
    <dgm:cxn modelId="{08137CB8-5954-40F9-9143-4391F25A8433}" srcId="{39AA5194-5157-4037-8AC1-6BF9F273079A}" destId="{F0ED52C4-0463-4872-8DB8-F1897262A040}" srcOrd="0" destOrd="0" parTransId="{C4AFC282-2C96-4083-AF20-4BB14B3616F6}" sibTransId="{B06F73EE-676B-4E3A-8742-30298861C574}"/>
    <dgm:cxn modelId="{DD9E78D2-8716-4434-99A0-965FF13B4B5F}" type="presOf" srcId="{E837F1EE-2459-421C-ABDF-AB1580C1C7AE}" destId="{AA5442BF-2D4F-4468-9E3A-20616F3D9E1B}" srcOrd="0" destOrd="0" presId="urn:microsoft.com/office/officeart/2005/8/layout/target2"/>
    <dgm:cxn modelId="{F1FC83C9-3460-40FF-AF96-9C2AF98CB58B}" type="presParOf" srcId="{217EFD43-9A69-48F7-9501-74AC691FFDFB}" destId="{2827E416-4A2D-4478-AD52-239376E9CB31}" srcOrd="0" destOrd="0" presId="urn:microsoft.com/office/officeart/2005/8/layout/target2"/>
    <dgm:cxn modelId="{AF5AB972-1AD1-4B44-B813-C20EB2E92D55}" type="presParOf" srcId="{2827E416-4A2D-4478-AD52-239376E9CB31}" destId="{87590B25-A7E2-4757-8AA7-E10044B6FB7E}" srcOrd="0" destOrd="0" presId="urn:microsoft.com/office/officeart/2005/8/layout/target2"/>
    <dgm:cxn modelId="{BBDE90FD-48C4-4F97-9527-A94C192A3A81}" type="presParOf" srcId="{2827E416-4A2D-4478-AD52-239376E9CB31}" destId="{D0E137F8-2899-4A85-AFB4-CA90B1464FD8}" srcOrd="1" destOrd="0" presId="urn:microsoft.com/office/officeart/2005/8/layout/target2"/>
    <dgm:cxn modelId="{2BFE0CB2-1FB1-47E6-AFF2-9EBA50F6B543}" type="presParOf" srcId="{217EFD43-9A69-48F7-9501-74AC691FFDFB}" destId="{A199D676-41ED-423E-BC48-B673CA8D08B1}" srcOrd="1" destOrd="0" presId="urn:microsoft.com/office/officeart/2005/8/layout/target2"/>
    <dgm:cxn modelId="{5DFE82CC-6E96-45E0-910B-1F3070DE9D24}" type="presParOf" srcId="{A199D676-41ED-423E-BC48-B673CA8D08B1}" destId="{AA5442BF-2D4F-4468-9E3A-20616F3D9E1B}" srcOrd="0" destOrd="0" presId="urn:microsoft.com/office/officeart/2005/8/layout/target2"/>
    <dgm:cxn modelId="{E2B12FEC-74A4-4AEC-A40B-01D53977F6C2}" type="presParOf" srcId="{A199D676-41ED-423E-BC48-B673CA8D08B1}" destId="{9B5E930C-8390-49D2-8773-4A92B84E2A5A}" srcOrd="1" destOrd="0" presId="urn:microsoft.com/office/officeart/2005/8/layout/target2"/>
    <dgm:cxn modelId="{8BFCD951-59FD-493E-9599-3AFF2D152C00}" type="presParOf" srcId="{9B5E930C-8390-49D2-8773-4A92B84E2A5A}" destId="{1DE4F278-65C4-4D96-89E1-1ECEB508BE29}" srcOrd="0" destOrd="0" presId="urn:microsoft.com/office/officeart/2005/8/layout/target2"/>
    <dgm:cxn modelId="{54C8CEC7-B832-482B-9BB2-145B1B566441}" type="presParOf" srcId="{9B5E930C-8390-49D2-8773-4A92B84E2A5A}" destId="{F0F4BCA1-9433-42BA-8EE9-DA3DAB380FD7}" srcOrd="1" destOrd="0" presId="urn:microsoft.com/office/officeart/2005/8/layout/target2"/>
    <dgm:cxn modelId="{951FF83E-BEAA-454D-A3FE-5F8DD5D4F1FE}" type="presParOf" srcId="{9B5E930C-8390-49D2-8773-4A92B84E2A5A}" destId="{A3074835-756F-4A2B-97AC-C418196F7631}" srcOrd="2" destOrd="0" presId="urn:microsoft.com/office/officeart/2005/8/layout/target2"/>
    <dgm:cxn modelId="{49EC6936-FFB9-47AA-9BEA-7CF7046ABDA9}" type="presParOf" srcId="{9B5E930C-8390-49D2-8773-4A92B84E2A5A}" destId="{EB949BCB-6709-479B-82A1-B580F405BFC5}" srcOrd="3" destOrd="0" presId="urn:microsoft.com/office/officeart/2005/8/layout/target2"/>
    <dgm:cxn modelId="{DE0DA19B-611D-4B88-899B-3110CAD0C79A}" type="presParOf" srcId="{9B5E930C-8390-49D2-8773-4A92B84E2A5A}" destId="{B3B59439-4572-4A59-824B-527340940834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93603-0847-40DE-A066-A63D2CA925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0903E-1AAB-4626-BBD4-ED9731FFADC0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2014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582D8745-AB28-4CD0-88EF-BFC308635B70}" type="parTrans" cxnId="{7DA91479-F357-4B35-BC38-7C568DACE755}">
      <dgm:prSet/>
      <dgm:spPr/>
      <dgm:t>
        <a:bodyPr/>
        <a:lstStyle/>
        <a:p>
          <a:endParaRPr lang="en-US"/>
        </a:p>
      </dgm:t>
    </dgm:pt>
    <dgm:pt modelId="{5F3711BC-E1C4-4DEA-BCF6-3A6B649319A1}" type="sibTrans" cxnId="{7DA91479-F357-4B35-BC38-7C568DACE755}">
      <dgm:prSet/>
      <dgm:spPr/>
      <dgm:t>
        <a:bodyPr/>
        <a:lstStyle/>
        <a:p>
          <a:endParaRPr lang="en-US"/>
        </a:p>
      </dgm:t>
    </dgm:pt>
    <dgm:pt modelId="{CAD6D697-ED34-4E7F-B2CB-3762C1C8A0B2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Signing of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MoU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between Mayors of Almaty and Bishkek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5D113930-6ADE-459C-A478-87CC11CB6CA4}" type="parTrans" cxnId="{61DA31F3-3DA9-4500-991A-ACCAA55B14B9}">
      <dgm:prSet/>
      <dgm:spPr/>
      <dgm:t>
        <a:bodyPr/>
        <a:lstStyle/>
        <a:p>
          <a:endParaRPr lang="en-US"/>
        </a:p>
      </dgm:t>
    </dgm:pt>
    <dgm:pt modelId="{FAAEF2B8-9CB8-444A-98C7-1AAD00F1A68B}" type="sibTrans" cxnId="{61DA31F3-3DA9-4500-991A-ACCAA55B14B9}">
      <dgm:prSet/>
      <dgm:spPr/>
      <dgm:t>
        <a:bodyPr/>
        <a:lstStyle/>
        <a:p>
          <a:endParaRPr lang="en-US"/>
        </a:p>
      </dgm:t>
    </dgm:pt>
    <dgm:pt modelId="{E1F5ABE1-C67B-49FD-989E-FE7738BAA36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2017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B98616BC-B30E-4192-9DAF-96747A896C5F}" type="parTrans" cxnId="{33ED2831-B1CA-4157-B2CC-ED56C728D368}">
      <dgm:prSet/>
      <dgm:spPr/>
      <dgm:t>
        <a:bodyPr/>
        <a:lstStyle/>
        <a:p>
          <a:endParaRPr lang="en-US"/>
        </a:p>
      </dgm:t>
    </dgm:pt>
    <dgm:pt modelId="{1A3D1BAA-5578-4C82-8900-4C615341B40D}" type="sibTrans" cxnId="{33ED2831-B1CA-4157-B2CC-ED56C728D368}">
      <dgm:prSet/>
      <dgm:spPr/>
      <dgm:t>
        <a:bodyPr/>
        <a:lstStyle/>
        <a:p>
          <a:endParaRPr lang="en-US"/>
        </a:p>
      </dgm:t>
    </dgm:pt>
    <dgm:pt modelId="{68E5CCCD-20E4-41FC-A3A3-D8182E401386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Creation </a:t>
          </a:r>
          <a:r>
            <a:rPr lang="en-US" sz="1800" smtClean="0">
              <a:latin typeface="Arial" pitchFamily="34" charset="0"/>
              <a:cs typeface="Arial" pitchFamily="34" charset="0"/>
            </a:rPr>
            <a:t>of ABEC 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Subcommittee of Kazakhstan-Kyrgyz Republic Intergovernmental Council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93D1FBA4-FBAF-4E07-88DA-C71CC7FFEEB3}" type="parTrans" cxnId="{C6046B60-4AF1-47D4-8046-9823DF27E8FE}">
      <dgm:prSet/>
      <dgm:spPr/>
      <dgm:t>
        <a:bodyPr/>
        <a:lstStyle/>
        <a:p>
          <a:endParaRPr lang="en-US"/>
        </a:p>
      </dgm:t>
    </dgm:pt>
    <dgm:pt modelId="{D7506010-9539-4C70-91A3-C0D5CFEE8700}" type="sibTrans" cxnId="{C6046B60-4AF1-47D4-8046-9823DF27E8FE}">
      <dgm:prSet/>
      <dgm:spPr/>
      <dgm:t>
        <a:bodyPr/>
        <a:lstStyle/>
        <a:p>
          <a:endParaRPr lang="en-US"/>
        </a:p>
      </dgm:t>
    </dgm:pt>
    <dgm:pt modelId="{EE16C805-7B00-4B0C-98D6-30BA2407D94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2018-2019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C196A560-3174-4B02-8792-537DA3EB0AD5}" type="parTrans" cxnId="{DD407CC8-19CF-4623-B50A-686FDD56CE44}">
      <dgm:prSet/>
      <dgm:spPr/>
      <dgm:t>
        <a:bodyPr/>
        <a:lstStyle/>
        <a:p>
          <a:endParaRPr lang="en-US"/>
        </a:p>
      </dgm:t>
    </dgm:pt>
    <dgm:pt modelId="{13C3C98F-4D55-4019-8723-60DDF2ED78E1}" type="sibTrans" cxnId="{DD407CC8-19CF-4623-B50A-686FDD56CE44}">
      <dgm:prSet/>
      <dgm:spPr/>
      <dgm:t>
        <a:bodyPr/>
        <a:lstStyle/>
        <a:p>
          <a:endParaRPr lang="en-US"/>
        </a:p>
      </dgm:t>
    </dgm:pt>
    <dgm:pt modelId="{D21CB969-6B56-43EC-B06A-D55483DEEC71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Three ABEC Subcommittee Meetings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A51DDBF-6536-457E-80B2-AA49AFAD2A7E}" type="parTrans" cxnId="{B3B431DD-0A26-45A6-BA70-2CFD27160460}">
      <dgm:prSet/>
      <dgm:spPr/>
      <dgm:t>
        <a:bodyPr/>
        <a:lstStyle/>
        <a:p>
          <a:endParaRPr lang="en-US"/>
        </a:p>
      </dgm:t>
    </dgm:pt>
    <dgm:pt modelId="{34A7D5ED-9132-4945-9EB7-99FC1CE006CB}" type="sibTrans" cxnId="{B3B431DD-0A26-45A6-BA70-2CFD27160460}">
      <dgm:prSet/>
      <dgm:spPr/>
      <dgm:t>
        <a:bodyPr/>
        <a:lstStyle/>
        <a:p>
          <a:endParaRPr lang="en-US"/>
        </a:p>
      </dgm:t>
    </dgm:pt>
    <dgm:pt modelId="{31C21A77-40CD-4CD1-A04F-51306FA1CDCB}">
      <dgm:prSet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2015-2016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2BB5301-B241-4F7B-B7EE-C4BDD84A30B7}" type="parTrans" cxnId="{1BC726D7-931E-42CD-A7AC-343EBB6EEC08}">
      <dgm:prSet/>
      <dgm:spPr/>
      <dgm:t>
        <a:bodyPr/>
        <a:lstStyle/>
        <a:p>
          <a:endParaRPr lang="en-US"/>
        </a:p>
      </dgm:t>
    </dgm:pt>
    <dgm:pt modelId="{3B368EBF-B7C5-4D08-83B6-352F9DFF42D7}" type="sibTrans" cxnId="{1BC726D7-931E-42CD-A7AC-343EBB6EEC08}">
      <dgm:prSet/>
      <dgm:spPr/>
      <dgm:t>
        <a:bodyPr/>
        <a:lstStyle/>
        <a:p>
          <a:endParaRPr lang="en-US"/>
        </a:p>
      </dgm:t>
    </dgm:pt>
    <dgm:pt modelId="{51DB809F-1EDA-4CA8-AAB0-0550C94B8DC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Four Joint Working Group Meetings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A752DC9-1128-46B7-8E0A-4FA1E1EDDA5C}" type="parTrans" cxnId="{D9BD9D4E-FC13-45B0-833E-3150FA201A31}">
      <dgm:prSet/>
      <dgm:spPr/>
      <dgm:t>
        <a:bodyPr/>
        <a:lstStyle/>
        <a:p>
          <a:endParaRPr lang="en-US"/>
        </a:p>
      </dgm:t>
    </dgm:pt>
    <dgm:pt modelId="{B30B87CE-9C08-4D19-AA58-4ED1025E7155}" type="sibTrans" cxnId="{D9BD9D4E-FC13-45B0-833E-3150FA201A31}">
      <dgm:prSet/>
      <dgm:spPr/>
      <dgm:t>
        <a:bodyPr/>
        <a:lstStyle/>
        <a:p>
          <a:endParaRPr lang="en-US"/>
        </a:p>
      </dgm:t>
    </dgm:pt>
    <dgm:pt modelId="{07DC21DD-53F8-44D8-8D84-F5A963EAE17C}" type="pres">
      <dgm:prSet presAssocID="{8BD93603-0847-40DE-A066-A63D2CA92599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7A9FFD-8419-4C85-B48D-3D3CBE27BB8F}" type="pres">
      <dgm:prSet presAssocID="{B0F0903E-1AAB-4626-BBD4-ED9731FFADC0}" presName="composite" presStyleCnt="0"/>
      <dgm:spPr/>
    </dgm:pt>
    <dgm:pt modelId="{CB9710AF-46BD-4AA2-8295-18D2AB73077C}" type="pres">
      <dgm:prSet presAssocID="{B0F0903E-1AAB-4626-BBD4-ED9731FFADC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4017D-0CF2-44A6-83BE-1658288314EC}" type="pres">
      <dgm:prSet presAssocID="{B0F0903E-1AAB-4626-BBD4-ED9731FFADC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C5B4D-A068-41A6-B7C5-19B20AA3ED8B}" type="pres">
      <dgm:prSet presAssocID="{5F3711BC-E1C4-4DEA-BCF6-3A6B649319A1}" presName="sp" presStyleCnt="0"/>
      <dgm:spPr/>
    </dgm:pt>
    <dgm:pt modelId="{E38BE166-7E7D-4925-A672-83B70704B7A7}" type="pres">
      <dgm:prSet presAssocID="{31C21A77-40CD-4CD1-A04F-51306FA1CDCB}" presName="composite" presStyleCnt="0"/>
      <dgm:spPr/>
    </dgm:pt>
    <dgm:pt modelId="{FA116B46-A427-4F85-98CB-9BD53D59F2C0}" type="pres">
      <dgm:prSet presAssocID="{31C21A77-40CD-4CD1-A04F-51306FA1CD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9DAEC-6369-46E3-AD63-F29F4C246508}" type="pres">
      <dgm:prSet presAssocID="{31C21A77-40CD-4CD1-A04F-51306FA1CD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2ADA9-BAD7-4195-BC46-297C875F8964}" type="pres">
      <dgm:prSet presAssocID="{3B368EBF-B7C5-4D08-83B6-352F9DFF42D7}" presName="sp" presStyleCnt="0"/>
      <dgm:spPr/>
    </dgm:pt>
    <dgm:pt modelId="{0D9A0823-C5D7-4BE0-AD10-C9F804E58316}" type="pres">
      <dgm:prSet presAssocID="{E1F5ABE1-C67B-49FD-989E-FE7738BAA363}" presName="composite" presStyleCnt="0"/>
      <dgm:spPr/>
    </dgm:pt>
    <dgm:pt modelId="{30391641-B062-4DC3-BEC9-ADA6D723AFCA}" type="pres">
      <dgm:prSet presAssocID="{E1F5ABE1-C67B-49FD-989E-FE7738BAA3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ABCC4-C898-43B1-B7B6-D7EF6C03CCB9}" type="pres">
      <dgm:prSet presAssocID="{E1F5ABE1-C67B-49FD-989E-FE7738BAA3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572BF-4556-466B-853C-6D566A4DD857}" type="pres">
      <dgm:prSet presAssocID="{1A3D1BAA-5578-4C82-8900-4C615341B40D}" presName="sp" presStyleCnt="0"/>
      <dgm:spPr/>
    </dgm:pt>
    <dgm:pt modelId="{6CD77E76-A433-425F-BEDA-2E545E6B3FC0}" type="pres">
      <dgm:prSet presAssocID="{EE16C805-7B00-4B0C-98D6-30BA2407D945}" presName="composite" presStyleCnt="0"/>
      <dgm:spPr/>
    </dgm:pt>
    <dgm:pt modelId="{EFE68941-EF06-4747-ADB9-52D75840CACB}" type="pres">
      <dgm:prSet presAssocID="{EE16C805-7B00-4B0C-98D6-30BA2407D94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31AB8-7B99-497F-BE06-4178475B967B}" type="pres">
      <dgm:prSet presAssocID="{EE16C805-7B00-4B0C-98D6-30BA2407D94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9E79B-916B-4EE8-B0A7-A15CA0A88781}" type="presOf" srcId="{EE16C805-7B00-4B0C-98D6-30BA2407D945}" destId="{EFE68941-EF06-4747-ADB9-52D75840CACB}" srcOrd="0" destOrd="0" presId="urn:microsoft.com/office/officeart/2005/8/layout/chevron2"/>
    <dgm:cxn modelId="{B3B431DD-0A26-45A6-BA70-2CFD27160460}" srcId="{EE16C805-7B00-4B0C-98D6-30BA2407D945}" destId="{D21CB969-6B56-43EC-B06A-D55483DEEC71}" srcOrd="0" destOrd="0" parTransId="{2A51DDBF-6536-457E-80B2-AA49AFAD2A7E}" sibTransId="{34A7D5ED-9132-4945-9EB7-99FC1CE006CB}"/>
    <dgm:cxn modelId="{7DA91479-F357-4B35-BC38-7C568DACE755}" srcId="{8BD93603-0847-40DE-A066-A63D2CA92599}" destId="{B0F0903E-1AAB-4626-BBD4-ED9731FFADC0}" srcOrd="0" destOrd="0" parTransId="{582D8745-AB28-4CD0-88EF-BFC308635B70}" sibTransId="{5F3711BC-E1C4-4DEA-BCF6-3A6B649319A1}"/>
    <dgm:cxn modelId="{4CE8D77D-3251-4063-BD14-C571F2817976}" type="presOf" srcId="{B0F0903E-1AAB-4626-BBD4-ED9731FFADC0}" destId="{CB9710AF-46BD-4AA2-8295-18D2AB73077C}" srcOrd="0" destOrd="0" presId="urn:microsoft.com/office/officeart/2005/8/layout/chevron2"/>
    <dgm:cxn modelId="{CBA68D0C-1E5C-4900-8889-4DE807AAD3F7}" type="presOf" srcId="{E1F5ABE1-C67B-49FD-989E-FE7738BAA363}" destId="{30391641-B062-4DC3-BEC9-ADA6D723AFCA}" srcOrd="0" destOrd="0" presId="urn:microsoft.com/office/officeart/2005/8/layout/chevron2"/>
    <dgm:cxn modelId="{91944CE1-C728-44C9-A557-C12C5C53C53C}" type="presOf" srcId="{68E5CCCD-20E4-41FC-A3A3-D8182E401386}" destId="{564ABCC4-C898-43B1-B7B6-D7EF6C03CCB9}" srcOrd="0" destOrd="0" presId="urn:microsoft.com/office/officeart/2005/8/layout/chevron2"/>
    <dgm:cxn modelId="{E5955105-7A85-40E9-8AE6-08067CDC7796}" type="presOf" srcId="{51DB809F-1EDA-4CA8-AAB0-0550C94B8DCB}" destId="{2249DAEC-6369-46E3-AD63-F29F4C246508}" srcOrd="0" destOrd="0" presId="urn:microsoft.com/office/officeart/2005/8/layout/chevron2"/>
    <dgm:cxn modelId="{61DA31F3-3DA9-4500-991A-ACCAA55B14B9}" srcId="{B0F0903E-1AAB-4626-BBD4-ED9731FFADC0}" destId="{CAD6D697-ED34-4E7F-B2CB-3762C1C8A0B2}" srcOrd="0" destOrd="0" parTransId="{5D113930-6ADE-459C-A478-87CC11CB6CA4}" sibTransId="{FAAEF2B8-9CB8-444A-98C7-1AAD00F1A68B}"/>
    <dgm:cxn modelId="{754EA7AB-02FB-4F16-AE44-8EF194E0B4A8}" type="presOf" srcId="{CAD6D697-ED34-4E7F-B2CB-3762C1C8A0B2}" destId="{49B4017D-0CF2-44A6-83BE-1658288314EC}" srcOrd="0" destOrd="0" presId="urn:microsoft.com/office/officeart/2005/8/layout/chevron2"/>
    <dgm:cxn modelId="{1BC726D7-931E-42CD-A7AC-343EBB6EEC08}" srcId="{8BD93603-0847-40DE-A066-A63D2CA92599}" destId="{31C21A77-40CD-4CD1-A04F-51306FA1CDCB}" srcOrd="1" destOrd="0" parTransId="{12BB5301-B241-4F7B-B7EE-C4BDD84A30B7}" sibTransId="{3B368EBF-B7C5-4D08-83B6-352F9DFF42D7}"/>
    <dgm:cxn modelId="{D9BD9D4E-FC13-45B0-833E-3150FA201A31}" srcId="{31C21A77-40CD-4CD1-A04F-51306FA1CDCB}" destId="{51DB809F-1EDA-4CA8-AAB0-0550C94B8DCB}" srcOrd="0" destOrd="0" parTransId="{0A752DC9-1128-46B7-8E0A-4FA1E1EDDA5C}" sibTransId="{B30B87CE-9C08-4D19-AA58-4ED1025E7155}"/>
    <dgm:cxn modelId="{DD407CC8-19CF-4623-B50A-686FDD56CE44}" srcId="{8BD93603-0847-40DE-A066-A63D2CA92599}" destId="{EE16C805-7B00-4B0C-98D6-30BA2407D945}" srcOrd="3" destOrd="0" parTransId="{C196A560-3174-4B02-8792-537DA3EB0AD5}" sibTransId="{13C3C98F-4D55-4019-8723-60DDF2ED78E1}"/>
    <dgm:cxn modelId="{483F38FD-8C08-420A-8B6F-ED75D3AF5F5A}" type="presOf" srcId="{8BD93603-0847-40DE-A066-A63D2CA92599}" destId="{07DC21DD-53F8-44D8-8D84-F5A963EAE17C}" srcOrd="0" destOrd="0" presId="urn:microsoft.com/office/officeart/2005/8/layout/chevron2"/>
    <dgm:cxn modelId="{70A6DBE5-F6B7-4AA9-B202-5A9735F74A68}" type="presOf" srcId="{31C21A77-40CD-4CD1-A04F-51306FA1CDCB}" destId="{FA116B46-A427-4F85-98CB-9BD53D59F2C0}" srcOrd="0" destOrd="0" presId="urn:microsoft.com/office/officeart/2005/8/layout/chevron2"/>
    <dgm:cxn modelId="{C6046B60-4AF1-47D4-8046-9823DF27E8FE}" srcId="{E1F5ABE1-C67B-49FD-989E-FE7738BAA363}" destId="{68E5CCCD-20E4-41FC-A3A3-D8182E401386}" srcOrd="0" destOrd="0" parTransId="{93D1FBA4-FBAF-4E07-88DA-C71CC7FFEEB3}" sibTransId="{D7506010-9539-4C70-91A3-C0D5CFEE8700}"/>
    <dgm:cxn modelId="{33ED2831-B1CA-4157-B2CC-ED56C728D368}" srcId="{8BD93603-0847-40DE-A066-A63D2CA92599}" destId="{E1F5ABE1-C67B-49FD-989E-FE7738BAA363}" srcOrd="2" destOrd="0" parTransId="{B98616BC-B30E-4192-9DAF-96747A896C5F}" sibTransId="{1A3D1BAA-5578-4C82-8900-4C615341B40D}"/>
    <dgm:cxn modelId="{B0AE897C-137D-4968-92F7-D2946AB3922A}" type="presOf" srcId="{D21CB969-6B56-43EC-B06A-D55483DEEC71}" destId="{39431AB8-7B99-497F-BE06-4178475B967B}" srcOrd="0" destOrd="0" presId="urn:microsoft.com/office/officeart/2005/8/layout/chevron2"/>
    <dgm:cxn modelId="{F9A9E16F-AC1A-4247-86C1-BE909D239067}" type="presParOf" srcId="{07DC21DD-53F8-44D8-8D84-F5A963EAE17C}" destId="{927A9FFD-8419-4C85-B48D-3D3CBE27BB8F}" srcOrd="0" destOrd="0" presId="urn:microsoft.com/office/officeart/2005/8/layout/chevron2"/>
    <dgm:cxn modelId="{64A3DD2B-A62A-402B-84FE-5FB87207D770}" type="presParOf" srcId="{927A9FFD-8419-4C85-B48D-3D3CBE27BB8F}" destId="{CB9710AF-46BD-4AA2-8295-18D2AB73077C}" srcOrd="0" destOrd="0" presId="urn:microsoft.com/office/officeart/2005/8/layout/chevron2"/>
    <dgm:cxn modelId="{679C27C0-6AA3-4C39-B3C8-EC1BF6353C8C}" type="presParOf" srcId="{927A9FFD-8419-4C85-B48D-3D3CBE27BB8F}" destId="{49B4017D-0CF2-44A6-83BE-1658288314EC}" srcOrd="1" destOrd="0" presId="urn:microsoft.com/office/officeart/2005/8/layout/chevron2"/>
    <dgm:cxn modelId="{03EDEF85-3AF2-47B8-90AE-8E1BBD66A73E}" type="presParOf" srcId="{07DC21DD-53F8-44D8-8D84-F5A963EAE17C}" destId="{EF6C5B4D-A068-41A6-B7C5-19B20AA3ED8B}" srcOrd="1" destOrd="0" presId="urn:microsoft.com/office/officeart/2005/8/layout/chevron2"/>
    <dgm:cxn modelId="{EA79678E-6805-46B7-A383-A37AA49C251D}" type="presParOf" srcId="{07DC21DD-53F8-44D8-8D84-F5A963EAE17C}" destId="{E38BE166-7E7D-4925-A672-83B70704B7A7}" srcOrd="2" destOrd="0" presId="urn:microsoft.com/office/officeart/2005/8/layout/chevron2"/>
    <dgm:cxn modelId="{1E9D6AFA-EC67-4422-A667-4F580B148289}" type="presParOf" srcId="{E38BE166-7E7D-4925-A672-83B70704B7A7}" destId="{FA116B46-A427-4F85-98CB-9BD53D59F2C0}" srcOrd="0" destOrd="0" presId="urn:microsoft.com/office/officeart/2005/8/layout/chevron2"/>
    <dgm:cxn modelId="{78562F3D-D86E-4FAD-8280-3E4B17EDCC60}" type="presParOf" srcId="{E38BE166-7E7D-4925-A672-83B70704B7A7}" destId="{2249DAEC-6369-46E3-AD63-F29F4C246508}" srcOrd="1" destOrd="0" presId="urn:microsoft.com/office/officeart/2005/8/layout/chevron2"/>
    <dgm:cxn modelId="{932D08A3-E72D-48D5-A1B1-A240FD953EBF}" type="presParOf" srcId="{07DC21DD-53F8-44D8-8D84-F5A963EAE17C}" destId="{D2C2ADA9-BAD7-4195-BC46-297C875F8964}" srcOrd="3" destOrd="0" presId="urn:microsoft.com/office/officeart/2005/8/layout/chevron2"/>
    <dgm:cxn modelId="{E7E93EAB-893D-4DDE-B0A8-2A1B4A454EB8}" type="presParOf" srcId="{07DC21DD-53F8-44D8-8D84-F5A963EAE17C}" destId="{0D9A0823-C5D7-4BE0-AD10-C9F804E58316}" srcOrd="4" destOrd="0" presId="urn:microsoft.com/office/officeart/2005/8/layout/chevron2"/>
    <dgm:cxn modelId="{F7DC7F35-7039-4D21-B9CA-E71823417F5A}" type="presParOf" srcId="{0D9A0823-C5D7-4BE0-AD10-C9F804E58316}" destId="{30391641-B062-4DC3-BEC9-ADA6D723AFCA}" srcOrd="0" destOrd="0" presId="urn:microsoft.com/office/officeart/2005/8/layout/chevron2"/>
    <dgm:cxn modelId="{954B5F34-0AED-4BBF-A00E-3BE1E4441ADA}" type="presParOf" srcId="{0D9A0823-C5D7-4BE0-AD10-C9F804E58316}" destId="{564ABCC4-C898-43B1-B7B6-D7EF6C03CCB9}" srcOrd="1" destOrd="0" presId="urn:microsoft.com/office/officeart/2005/8/layout/chevron2"/>
    <dgm:cxn modelId="{91FFB283-A4B5-4E4E-B35F-6B1C7259A366}" type="presParOf" srcId="{07DC21DD-53F8-44D8-8D84-F5A963EAE17C}" destId="{D5C572BF-4556-466B-853C-6D566A4DD857}" srcOrd="5" destOrd="0" presId="urn:microsoft.com/office/officeart/2005/8/layout/chevron2"/>
    <dgm:cxn modelId="{867D6184-6362-49F1-84B2-ED68C09F88F8}" type="presParOf" srcId="{07DC21DD-53F8-44D8-8D84-F5A963EAE17C}" destId="{6CD77E76-A433-425F-BEDA-2E545E6B3FC0}" srcOrd="6" destOrd="0" presId="urn:microsoft.com/office/officeart/2005/8/layout/chevron2"/>
    <dgm:cxn modelId="{0E60CCF1-75A3-4040-A015-64B4B315CC1D}" type="presParOf" srcId="{6CD77E76-A433-425F-BEDA-2E545E6B3FC0}" destId="{EFE68941-EF06-4747-ADB9-52D75840CACB}" srcOrd="0" destOrd="0" presId="urn:microsoft.com/office/officeart/2005/8/layout/chevron2"/>
    <dgm:cxn modelId="{9E9A8F0E-750D-401A-B6C2-FDC276AB1B05}" type="presParOf" srcId="{6CD77E76-A433-425F-BEDA-2E545E6B3FC0}" destId="{39431AB8-7B99-497F-BE06-4178475B96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9727-17EF-4143-AA9C-7D6C6FB6F711}">
      <dsp:nvSpPr>
        <dsp:cNvPr id="0" name=""/>
        <dsp:cNvSpPr/>
      </dsp:nvSpPr>
      <dsp:spPr>
        <a:xfrm>
          <a:off x="0" y="0"/>
          <a:ext cx="7741688" cy="149952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16379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CAREC 2030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7332" y="37332"/>
        <a:ext cx="7667024" cy="1424858"/>
      </dsp:txXfrm>
    </dsp:sp>
    <dsp:sp modelId="{99BE3379-2435-4101-8B21-47514DE597A5}">
      <dsp:nvSpPr>
        <dsp:cNvPr id="0" name=""/>
        <dsp:cNvSpPr/>
      </dsp:nvSpPr>
      <dsp:spPr>
        <a:xfrm>
          <a:off x="193542" y="415686"/>
          <a:ext cx="7354603" cy="992343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66538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Operational Priorities</a:t>
          </a:r>
        </a:p>
      </dsp:txBody>
      <dsp:txXfrm>
        <a:off x="224060" y="446204"/>
        <a:ext cx="7293567" cy="931307"/>
      </dsp:txXfrm>
    </dsp:sp>
    <dsp:sp modelId="{9A67BC76-329F-45C3-B5FB-7C28418A25F1}">
      <dsp:nvSpPr>
        <dsp:cNvPr id="0" name=""/>
        <dsp:cNvSpPr/>
      </dsp:nvSpPr>
      <dsp:spPr>
        <a:xfrm>
          <a:off x="357955" y="845007"/>
          <a:ext cx="1410122" cy="4767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1. Economic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and financial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stability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372618" y="859670"/>
        <a:ext cx="1380796" cy="447468"/>
      </dsp:txXfrm>
    </dsp:sp>
    <dsp:sp modelId="{A8E8E08B-888A-4593-BCFF-F3CDDD34569B}">
      <dsp:nvSpPr>
        <dsp:cNvPr id="0" name=""/>
        <dsp:cNvSpPr/>
      </dsp:nvSpPr>
      <dsp:spPr>
        <a:xfrm>
          <a:off x="1805487" y="854778"/>
          <a:ext cx="1354389" cy="45725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2. Trade, tourism,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and economic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corridors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819549" y="868840"/>
        <a:ext cx="1326265" cy="429129"/>
      </dsp:txXfrm>
    </dsp:sp>
    <dsp:sp modelId="{088D8486-5372-4E62-8E2F-F2CB77CB87D5}">
      <dsp:nvSpPr>
        <dsp:cNvPr id="0" name=""/>
        <dsp:cNvSpPr/>
      </dsp:nvSpPr>
      <dsp:spPr>
        <a:xfrm>
          <a:off x="3186939" y="847229"/>
          <a:ext cx="1422338" cy="4723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3. Infrastructure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and economic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connectivity 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3201465" y="861755"/>
        <a:ext cx="1393286" cy="443297"/>
      </dsp:txXfrm>
    </dsp:sp>
    <dsp:sp modelId="{38F586A0-B610-49B6-A16D-E4739B3C4663}">
      <dsp:nvSpPr>
        <dsp:cNvPr id="0" name=""/>
        <dsp:cNvSpPr/>
      </dsp:nvSpPr>
      <dsp:spPr>
        <a:xfrm>
          <a:off x="4660286" y="847229"/>
          <a:ext cx="1354389" cy="4723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4. Agriculture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and water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674812" y="861755"/>
        <a:ext cx="1325337" cy="443297"/>
      </dsp:txXfrm>
    </dsp:sp>
    <dsp:sp modelId="{247D254B-9623-4BB9-B4F2-EEA8A1AC5D87}">
      <dsp:nvSpPr>
        <dsp:cNvPr id="0" name=""/>
        <dsp:cNvSpPr/>
      </dsp:nvSpPr>
      <dsp:spPr>
        <a:xfrm>
          <a:off x="6070029" y="845732"/>
          <a:ext cx="1354389" cy="47234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5. Human development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6084555" y="860258"/>
        <a:ext cx="1325337" cy="44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0B25-A7E2-4757-8AA7-E10044B6FB7E}">
      <dsp:nvSpPr>
        <dsp:cNvPr id="0" name=""/>
        <dsp:cNvSpPr/>
      </dsp:nvSpPr>
      <dsp:spPr>
        <a:xfrm>
          <a:off x="0" y="0"/>
          <a:ext cx="4855535" cy="130144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010069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CITA 2030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2400" y="32400"/>
        <a:ext cx="4790735" cy="1236649"/>
      </dsp:txXfrm>
    </dsp:sp>
    <dsp:sp modelId="{AA5442BF-2D4F-4468-9E3A-20616F3D9E1B}">
      <dsp:nvSpPr>
        <dsp:cNvPr id="0" name=""/>
        <dsp:cNvSpPr/>
      </dsp:nvSpPr>
      <dsp:spPr>
        <a:xfrm>
          <a:off x="121388" y="397683"/>
          <a:ext cx="4612758" cy="766372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578494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Pillars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44957" y="421252"/>
        <a:ext cx="4565620" cy="719234"/>
      </dsp:txXfrm>
    </dsp:sp>
    <dsp:sp modelId="{1DE4F278-65C4-4D96-89E1-1ECEB508BE29}">
      <dsp:nvSpPr>
        <dsp:cNvPr id="0" name=""/>
        <dsp:cNvSpPr/>
      </dsp:nvSpPr>
      <dsp:spPr>
        <a:xfrm>
          <a:off x="228070" y="688620"/>
          <a:ext cx="1600500" cy="4099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1. Trade expansion from increased market access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240678" y="701228"/>
        <a:ext cx="1575284" cy="384740"/>
      </dsp:txXfrm>
    </dsp:sp>
    <dsp:sp modelId="{A3074835-756F-4A2B-97AC-C418196F7631}">
      <dsp:nvSpPr>
        <dsp:cNvPr id="0" name=""/>
        <dsp:cNvSpPr/>
      </dsp:nvSpPr>
      <dsp:spPr>
        <a:xfrm>
          <a:off x="1852026" y="688620"/>
          <a:ext cx="1306921" cy="4099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2. Greater diversification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864634" y="701228"/>
        <a:ext cx="1281705" cy="384740"/>
      </dsp:txXfrm>
    </dsp:sp>
    <dsp:sp modelId="{B3B59439-4572-4A59-824B-527340940834}">
      <dsp:nvSpPr>
        <dsp:cNvPr id="0" name=""/>
        <dsp:cNvSpPr/>
      </dsp:nvSpPr>
      <dsp:spPr>
        <a:xfrm>
          <a:off x="3172501" y="688620"/>
          <a:ext cx="1420124" cy="4099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 smtClean="0">
              <a:latin typeface="Arial" pitchFamily="34" charset="0"/>
              <a:cs typeface="Arial" pitchFamily="34" charset="0"/>
            </a:rPr>
            <a:t>3. Stronger institutions for trade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3185109" y="701228"/>
        <a:ext cx="1394908" cy="384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10AF-46BD-4AA2-8295-18D2AB73077C}">
      <dsp:nvSpPr>
        <dsp:cNvPr id="0" name=""/>
        <dsp:cNvSpPr/>
      </dsp:nvSpPr>
      <dsp:spPr>
        <a:xfrm rot="5400000">
          <a:off x="5804073" y="153436"/>
          <a:ext cx="1004589" cy="703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2014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954762" y="354353"/>
        <a:ext cx="703212" cy="301377"/>
      </dsp:txXfrm>
    </dsp:sp>
    <dsp:sp modelId="{49B4017D-0CF2-44A6-83BE-1658288314EC}">
      <dsp:nvSpPr>
        <dsp:cNvPr id="0" name=""/>
        <dsp:cNvSpPr/>
      </dsp:nvSpPr>
      <dsp:spPr>
        <a:xfrm rot="16200000">
          <a:off x="2650889" y="-2648141"/>
          <a:ext cx="652983" cy="5954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Signing of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MoU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between Mayors of Almaty and Bishkek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1876" y="34624"/>
        <a:ext cx="5922886" cy="589231"/>
      </dsp:txXfrm>
    </dsp:sp>
    <dsp:sp modelId="{FA116B46-A427-4F85-98CB-9BD53D59F2C0}">
      <dsp:nvSpPr>
        <dsp:cNvPr id="0" name=""/>
        <dsp:cNvSpPr/>
      </dsp:nvSpPr>
      <dsp:spPr>
        <a:xfrm rot="5400000">
          <a:off x="5804073" y="1007366"/>
          <a:ext cx="1004589" cy="703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2015-2016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954762" y="1208283"/>
        <a:ext cx="703212" cy="301377"/>
      </dsp:txXfrm>
    </dsp:sp>
    <dsp:sp modelId="{2249DAEC-6369-46E3-AD63-F29F4C246508}">
      <dsp:nvSpPr>
        <dsp:cNvPr id="0" name=""/>
        <dsp:cNvSpPr/>
      </dsp:nvSpPr>
      <dsp:spPr>
        <a:xfrm rot="16200000">
          <a:off x="2650889" y="-1794211"/>
          <a:ext cx="652983" cy="5954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Four Joint Working Group Meetings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1876" y="888554"/>
        <a:ext cx="5922886" cy="589231"/>
      </dsp:txXfrm>
    </dsp:sp>
    <dsp:sp modelId="{30391641-B062-4DC3-BEC9-ADA6D723AFCA}">
      <dsp:nvSpPr>
        <dsp:cNvPr id="0" name=""/>
        <dsp:cNvSpPr/>
      </dsp:nvSpPr>
      <dsp:spPr>
        <a:xfrm rot="5400000">
          <a:off x="5804073" y="1861295"/>
          <a:ext cx="1004589" cy="703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2017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954762" y="2062212"/>
        <a:ext cx="703212" cy="301377"/>
      </dsp:txXfrm>
    </dsp:sp>
    <dsp:sp modelId="{564ABCC4-C898-43B1-B7B6-D7EF6C03CCB9}">
      <dsp:nvSpPr>
        <dsp:cNvPr id="0" name=""/>
        <dsp:cNvSpPr/>
      </dsp:nvSpPr>
      <dsp:spPr>
        <a:xfrm rot="16200000">
          <a:off x="2650889" y="-940281"/>
          <a:ext cx="652983" cy="5954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Creation </a:t>
          </a:r>
          <a:r>
            <a:rPr lang="en-US" sz="1800" kern="1200" smtClean="0">
              <a:latin typeface="Arial" pitchFamily="34" charset="0"/>
              <a:cs typeface="Arial" pitchFamily="34" charset="0"/>
            </a:rPr>
            <a:t>of ABEC 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Subcommittee of Kazakhstan-Kyrgyz Republic Intergovernmental Council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1876" y="1742484"/>
        <a:ext cx="5922886" cy="589231"/>
      </dsp:txXfrm>
    </dsp:sp>
    <dsp:sp modelId="{EFE68941-EF06-4747-ADB9-52D75840CACB}">
      <dsp:nvSpPr>
        <dsp:cNvPr id="0" name=""/>
        <dsp:cNvSpPr/>
      </dsp:nvSpPr>
      <dsp:spPr>
        <a:xfrm rot="5400000">
          <a:off x="5804073" y="2715225"/>
          <a:ext cx="1004589" cy="7032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itchFamily="34" charset="0"/>
              <a:cs typeface="Arial" pitchFamily="34" charset="0"/>
            </a:rPr>
            <a:t>2018-2019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954762" y="2916142"/>
        <a:ext cx="703212" cy="301377"/>
      </dsp:txXfrm>
    </dsp:sp>
    <dsp:sp modelId="{39431AB8-7B99-497F-BE06-4178475B967B}">
      <dsp:nvSpPr>
        <dsp:cNvPr id="0" name=""/>
        <dsp:cNvSpPr/>
      </dsp:nvSpPr>
      <dsp:spPr>
        <a:xfrm rot="16200000">
          <a:off x="2650889" y="-86352"/>
          <a:ext cx="652983" cy="59547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Three ABEC Subcommittee Meetings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5400000">
        <a:off x="31876" y="2596413"/>
        <a:ext cx="5922886" cy="589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B463-D853-462F-A7B8-D99AFC5C3643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8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968188" y="331694"/>
            <a:ext cx="7223312" cy="13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tabLst>
                <a:tab pos="457200" algn="r"/>
                <a:tab pos="2743200" algn="ctr"/>
                <a:tab pos="5486400" algn="r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4</a:t>
            </a:r>
            <a:r>
              <a:rPr lang="en-US" baseline="30000" dirty="0">
                <a:solidFill>
                  <a:srgbClr val="000099"/>
                </a:solidFill>
              </a:rPr>
              <a:t>th</a:t>
            </a:r>
            <a:r>
              <a:rPr lang="en-US" dirty="0">
                <a:solidFill>
                  <a:srgbClr val="000099"/>
                </a:solidFill>
              </a:rPr>
              <a:t> CAREC Think Tanks Development Forum</a:t>
            </a:r>
          </a:p>
          <a:p>
            <a:pPr algn="ctr" eaLnBrk="1" hangingPunct="1">
              <a:tabLst>
                <a:tab pos="457200" algn="r"/>
                <a:tab pos="2743200" algn="ctr"/>
                <a:tab pos="5486400" algn="r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Trading for Shared Prosperity</a:t>
            </a:r>
          </a:p>
          <a:p>
            <a:pPr algn="ctr" eaLnBrk="1" hangingPunct="1">
              <a:tabLst>
                <a:tab pos="457200" algn="r"/>
                <a:tab pos="2743200" algn="ctr"/>
                <a:tab pos="5486400" algn="r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Xi’an, Shaanxi, People’s Republic of China</a:t>
            </a:r>
          </a:p>
          <a:p>
            <a:pPr algn="ctr" eaLnBrk="1" hangingPunct="1">
              <a:tabLst>
                <a:tab pos="457200" algn="r"/>
                <a:tab pos="2743200" algn="ctr"/>
                <a:tab pos="5486400" algn="r"/>
              </a:tabLst>
              <a:defRPr/>
            </a:pPr>
            <a:r>
              <a:rPr lang="en-US" dirty="0">
                <a:solidFill>
                  <a:srgbClr val="000099"/>
                </a:solidFill>
              </a:rPr>
              <a:t>27-28 August 2019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592667" y="1635163"/>
            <a:ext cx="7941732" cy="16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cap="all" dirty="0">
                <a:solidFill>
                  <a:srgbClr val="000099"/>
                </a:solidFill>
              </a:rPr>
              <a:t>Development of Cross-border economic corridors in central </a:t>
            </a:r>
            <a:r>
              <a:rPr lang="en-US" sz="2800" b="1" cap="all" dirty="0" err="1">
                <a:solidFill>
                  <a:srgbClr val="000099"/>
                </a:solidFill>
              </a:rPr>
              <a:t>asia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968188" y="3505201"/>
            <a:ext cx="7223312" cy="130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</a:rPr>
              <a:t>Bahodir </a:t>
            </a:r>
            <a:r>
              <a:rPr lang="en-US" dirty="0" err="1">
                <a:solidFill>
                  <a:srgbClr val="000099"/>
                </a:solidFill>
              </a:rPr>
              <a:t>Ganiev</a:t>
            </a:r>
            <a:endParaRPr lang="en-US" dirty="0">
              <a:solidFill>
                <a:srgbClr val="000099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</a:rPr>
              <a:t>Senior Advisor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</a:rPr>
              <a:t>Center for Economic Development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9"/>
                </a:solidFill>
              </a:rPr>
              <a:t>Tashkent, Uzbekistan</a:t>
            </a:r>
          </a:p>
        </p:txBody>
      </p:sp>
    </p:spTree>
    <p:extLst>
      <p:ext uri="{BB962C8B-B14F-4D97-AF65-F5344CB8AC3E}">
        <p14:creationId xmlns:p14="http://schemas.microsoft.com/office/powerpoint/2010/main" val="17195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939800" y="361950"/>
            <a:ext cx="7239000" cy="7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Commodity Composition of Kazakhstan’s 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Merchandise Exports,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466850" y="4638123"/>
            <a:ext cx="7046332" cy="3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UN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Comtrade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323195"/>
              </p:ext>
            </p:extLst>
          </p:nvPr>
        </p:nvGraphicFramePr>
        <p:xfrm>
          <a:off x="791659" y="1352550"/>
          <a:ext cx="7573382" cy="328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1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939800" y="361950"/>
            <a:ext cx="7239000" cy="7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Commodity Composition of Kyrgyz Republic’s 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Merchandise Exports,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400174" y="4638123"/>
            <a:ext cx="7113007" cy="37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UN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Comtrade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599850"/>
              </p:ext>
            </p:extLst>
          </p:nvPr>
        </p:nvGraphicFramePr>
        <p:xfrm>
          <a:off x="413330" y="1160550"/>
          <a:ext cx="7679745" cy="351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000760" y="457639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Commodity Composition of Tajikistan’s 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Merchandise Exports,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619250" y="4602510"/>
            <a:ext cx="7524750" cy="4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Source: Customs Service under the Government of the Republic of Tajikistan.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02610"/>
              </p:ext>
            </p:extLst>
          </p:nvPr>
        </p:nvGraphicFramePr>
        <p:xfrm>
          <a:off x="777875" y="1257299"/>
          <a:ext cx="7452360" cy="33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7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901700" y="455682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Commodity Composition of Uzbekistan’s 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Merchandise Exports,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447800" y="4633856"/>
            <a:ext cx="7008606" cy="3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Central Bank of the Republic of Uzbekistan.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81455"/>
              </p:ext>
            </p:extLst>
          </p:nvPr>
        </p:nvGraphicFramePr>
        <p:xfrm>
          <a:off x="685800" y="1295404"/>
          <a:ext cx="7613650" cy="330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3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63600" y="350608"/>
            <a:ext cx="7315200" cy="7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Number of International Visitors to 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Selected Countries, 2017 (millions)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59294" y="4619623"/>
            <a:ext cx="7823200" cy="4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World Bank.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003961"/>
              </p:ext>
            </p:extLst>
          </p:nvPr>
        </p:nvGraphicFramePr>
        <p:xfrm>
          <a:off x="863600" y="1013011"/>
          <a:ext cx="7508876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6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46137" y="410241"/>
            <a:ext cx="7483475" cy="6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Share of Urban Agglomerations of More Than 1 Million</a:t>
            </a:r>
          </a:p>
          <a:p>
            <a:pPr algn="ctr" eaLnBrk="1" hangingPunct="1"/>
            <a:r>
              <a:rPr lang="en-US" sz="2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Total Population in Selected Countries, 2017 (%)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20750" y="4670836"/>
            <a:ext cx="7334250" cy="3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World Bank.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55483"/>
              </p:ext>
            </p:extLst>
          </p:nvPr>
        </p:nvGraphicFramePr>
        <p:xfrm>
          <a:off x="846137" y="1171575"/>
          <a:ext cx="7483475" cy="3634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9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99160" y="345585"/>
            <a:ext cx="7315200" cy="76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Share of ICT Services in Total Trade in Services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 Selected Countries, 2018 (%)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99160" y="4603972"/>
            <a:ext cx="7226300" cy="4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United Nations Conference for Trade and Development.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852031"/>
              </p:ext>
            </p:extLst>
          </p:nvPr>
        </p:nvGraphicFramePr>
        <p:xfrm>
          <a:off x="819150" y="1107253"/>
          <a:ext cx="7524750" cy="362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71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7"/>
            <a:ext cx="705910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Benefits 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CBECs for CACs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396" y="1093397"/>
            <a:ext cx="75491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CBECs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help the CACs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deeper integrate their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economies with each other and with the global economy</a:t>
            </a:r>
          </a:p>
          <a:p>
            <a:pPr marL="579438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FDI and international tourists</a:t>
            </a:r>
          </a:p>
          <a:p>
            <a:pPr marL="579438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evelop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urban agglomerations,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 services sector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iversify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composition of exports away from primary commodities and towards manufactures and services</a:t>
            </a:r>
          </a:p>
          <a:p>
            <a:pPr marL="579438" lvl="0" indent="-579438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ake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greater variety of higher quality goods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services available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consumers at lower prices</a:t>
            </a:r>
          </a:p>
        </p:txBody>
      </p:sp>
    </p:spTree>
    <p:extLst>
      <p:ext uri="{BB962C8B-B14F-4D97-AF65-F5344CB8AC3E}">
        <p14:creationId xmlns:p14="http://schemas.microsoft.com/office/powerpoint/2010/main" val="19694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21976" y="295274"/>
            <a:ext cx="7078531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Major Challenges in Developing</a:t>
            </a:r>
          </a:p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CBECs in Central Asia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03642" y="1390826"/>
            <a:ext cx="731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Overcoming </a:t>
            </a: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misperceptions of the general public about foreign trade and resistance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of vested interests to reforms </a:t>
            </a:r>
          </a:p>
          <a:p>
            <a:pPr marL="579438" lvl="0" indent="-579438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Securing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and sustaining the commitment of numerous stakeholders</a:t>
            </a:r>
          </a:p>
          <a:p>
            <a:pPr marL="579438" indent="-579438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Enhancing trade facilitation and improving the overall business environment  </a:t>
            </a:r>
          </a:p>
          <a:p>
            <a:pPr marL="579438" indent="-579438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Effectively </a:t>
            </a:r>
            <a:r>
              <a:rPr lang="en-US" sz="2000" dirty="0">
                <a:latin typeface="Arial" pitchFamily="34" charset="0"/>
                <a:ea typeface="Tahoma" pitchFamily="34" charset="0"/>
                <a:cs typeface="Arial" pitchFamily="34" charset="0"/>
              </a:rPr>
              <a:t>managing the risks associated with regional and global economic integration and rapid urbanization</a:t>
            </a:r>
          </a:p>
        </p:txBody>
      </p:sp>
    </p:spTree>
    <p:extLst>
      <p:ext uri="{BB962C8B-B14F-4D97-AF65-F5344CB8AC3E}">
        <p14:creationId xmlns:p14="http://schemas.microsoft.com/office/powerpoint/2010/main" val="27414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881081" y="72349"/>
            <a:ext cx="7315200" cy="10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Selected International Rankings Related to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Trade Facilitation and Business Environment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13408"/>
              </p:ext>
            </p:extLst>
          </p:nvPr>
        </p:nvGraphicFramePr>
        <p:xfrm>
          <a:off x="673101" y="1093312"/>
          <a:ext cx="7785100" cy="35940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1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5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534"/>
                <a:gridCol w="8212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/>
                <a:gridCol w="770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KAZ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KYR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TAJ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TUR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UZB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Logistics Performance Index 2018 (160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countries</a:t>
                      </a: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482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Overall logistics performance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99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996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Quality of trade and transport-related infrastructure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81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103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411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Efficiency of customs clearance process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9178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Ease of arranging competitively priced international shipments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84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477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2600" algn="l"/>
                        </a:tabLs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Competence and quality of logistics services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90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88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Doing Business 2019 (190 countries)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marL="176213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Overall ease of doing business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n.a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76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7195">
                <a:tc>
                  <a:txBody>
                    <a:bodyPr/>
                    <a:lstStyle/>
                    <a:p>
                      <a:pPr marL="1714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Ease of trading across borders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102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n.a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673101" y="4687393"/>
            <a:ext cx="7523180" cy="3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World Bank.</a:t>
            </a:r>
          </a:p>
        </p:txBody>
      </p:sp>
    </p:spTree>
    <p:extLst>
      <p:ext uri="{BB962C8B-B14F-4D97-AF65-F5344CB8AC3E}">
        <p14:creationId xmlns:p14="http://schemas.microsoft.com/office/powerpoint/2010/main" val="20740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457201"/>
            <a:ext cx="728830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18706" y="1244600"/>
            <a:ext cx="7517219" cy="346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Definition of a cross-border economic corridor (CBEC)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Links between CAREC 2030, CITA 2030 and development of CBECs in Central Asia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Rationale for development of CBECs in Central Asia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Challenges and favorable factors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smtClean="0"/>
              <a:t>Almaty-Bishkek economic corridor (ABEC)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100" dirty="0" err="1" smtClean="0"/>
              <a:t>Shymkent</a:t>
            </a:r>
            <a:r>
              <a:rPr lang="en-US" sz="2100" dirty="0" smtClean="0"/>
              <a:t>-Tashkent-</a:t>
            </a:r>
            <a:r>
              <a:rPr lang="en-US" sz="2100" dirty="0" err="1" smtClean="0"/>
              <a:t>Khujand</a:t>
            </a:r>
            <a:r>
              <a:rPr lang="en-US" sz="2100" dirty="0" smtClean="0"/>
              <a:t> economic corridor (STKEC</a:t>
            </a:r>
            <a:r>
              <a:rPr lang="en-US" sz="2000" dirty="0" smtClean="0"/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59488"/>
            <a:ext cx="7279341" cy="70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Favorable Factors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237" y="837983"/>
            <a:ext cx="735939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Strong historical, cultural and ethnic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ties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among the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CACs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Improvement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in the bilateral relations between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many CACs in recent years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High priority attached by the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governments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most CACs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to deepening regional and global economic integration</a:t>
            </a: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Membership of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Kazakhstan and Kyrgyz Republic in the EAEU</a:t>
            </a: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Membership of Kazakhstan, Kyrgyz Republic, Tajikistan and Uzbekistan in the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CIS free trade </a:t>
            </a: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agreement and the SCO</a:t>
            </a: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Membership of Kazakhstan, Kyrgyz Republic and Tajikistan in the WTO and Uzbekistan’s renewed efforts to join the WTO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579438" indent="-579438">
              <a:spcAft>
                <a:spcPts val="140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China’s </a:t>
            </a:r>
            <a:r>
              <a:rPr lang="en-US" dirty="0">
                <a:latin typeface="Arial" pitchFamily="34" charset="0"/>
                <a:ea typeface="Tahoma" pitchFamily="34" charset="0"/>
                <a:cs typeface="Arial" pitchFamily="34" charset="0"/>
              </a:rPr>
              <a:t>Belt and Road Initiative</a:t>
            </a:r>
          </a:p>
        </p:txBody>
      </p:sp>
    </p:spTree>
    <p:extLst>
      <p:ext uri="{BB962C8B-B14F-4D97-AF65-F5344CB8AC3E}">
        <p14:creationId xmlns:p14="http://schemas.microsoft.com/office/powerpoint/2010/main" val="795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47425"/>
            <a:ext cx="7106024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Geographic Coverage of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ABEC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763" y="928268"/>
            <a:ext cx="22546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Kazakhstan: </a:t>
            </a:r>
          </a:p>
          <a:p>
            <a:pPr lvl="0">
              <a:spcAft>
                <a:spcPts val="1200"/>
              </a:spcAft>
            </a:pP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Almaty city and the surrounding areas</a:t>
            </a:r>
            <a:endParaRPr lang="en-US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Kyrgyz Republic: </a:t>
            </a:r>
          </a:p>
          <a:p>
            <a:pPr>
              <a:spcAft>
                <a:spcPts val="1200"/>
              </a:spcAft>
            </a:pP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Bishkek city and the surrounding areas, including Issyk</a:t>
            </a:r>
            <a:r>
              <a:rPr lang="en-US" sz="1400" dirty="0"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Kul lake</a:t>
            </a:r>
            <a:endParaRPr lang="en-US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2808176" y="4785021"/>
            <a:ext cx="3616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Google Maps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76" y="940947"/>
            <a:ext cx="5538382" cy="384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Connector 14"/>
          <p:cNvSpPr/>
          <p:nvPr/>
        </p:nvSpPr>
        <p:spPr>
          <a:xfrm>
            <a:off x="6516651" y="2771628"/>
            <a:ext cx="69981" cy="7132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015001" y="2888365"/>
            <a:ext cx="69981" cy="7132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51641" y="2952861"/>
            <a:ext cx="1292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Issyk-Kul lake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98079949"/>
              </p:ext>
            </p:extLst>
          </p:nvPr>
        </p:nvGraphicFramePr>
        <p:xfrm>
          <a:off x="1219199" y="1142999"/>
          <a:ext cx="6657975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59488"/>
            <a:ext cx="7279341" cy="7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Major Events in ABEC Development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03766" y="340243"/>
            <a:ext cx="7315201" cy="6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</a:rPr>
              <a:t>Institutional Setup for ABEC Development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2737883" y="1238119"/>
            <a:ext cx="3646966" cy="671000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Kazakhstan-Kyrgyz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 Intergovernmental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2755837" y="2244935"/>
            <a:ext cx="3646966" cy="671000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ABEC Subcommittee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3636332" y="3415488"/>
            <a:ext cx="1850065" cy="671000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SWG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905772" y="3415488"/>
            <a:ext cx="1850065" cy="671000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 SWG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6370908" y="3426120"/>
            <a:ext cx="1850065" cy="671000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 SWG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14E2B614-8767-0E49-942F-156D18312A1B}"/>
              </a:ext>
            </a:extLst>
          </p:cNvPr>
          <p:cNvSpPr/>
          <p:nvPr/>
        </p:nvSpPr>
        <p:spPr>
          <a:xfrm>
            <a:off x="905773" y="4434710"/>
            <a:ext cx="7315200" cy="381839"/>
          </a:xfrm>
          <a:custGeom>
            <a:avLst/>
            <a:gdLst>
              <a:gd name="connsiteX0" fmla="*/ 0 w 3164901"/>
              <a:gd name="connsiteY0" fmla="*/ 97986 h 979860"/>
              <a:gd name="connsiteX1" fmla="*/ 97986 w 3164901"/>
              <a:gd name="connsiteY1" fmla="*/ 0 h 979860"/>
              <a:gd name="connsiteX2" fmla="*/ 3066915 w 3164901"/>
              <a:gd name="connsiteY2" fmla="*/ 0 h 979860"/>
              <a:gd name="connsiteX3" fmla="*/ 3164901 w 3164901"/>
              <a:gd name="connsiteY3" fmla="*/ 97986 h 979860"/>
              <a:gd name="connsiteX4" fmla="*/ 3164901 w 3164901"/>
              <a:gd name="connsiteY4" fmla="*/ 881874 h 979860"/>
              <a:gd name="connsiteX5" fmla="*/ 3066915 w 3164901"/>
              <a:gd name="connsiteY5" fmla="*/ 979860 h 979860"/>
              <a:gd name="connsiteX6" fmla="*/ 97986 w 3164901"/>
              <a:gd name="connsiteY6" fmla="*/ 979860 h 979860"/>
              <a:gd name="connsiteX7" fmla="*/ 0 w 3164901"/>
              <a:gd name="connsiteY7" fmla="*/ 881874 h 979860"/>
              <a:gd name="connsiteX8" fmla="*/ 0 w 3164901"/>
              <a:gd name="connsiteY8" fmla="*/ 97986 h 9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4901" h="979860">
                <a:moveTo>
                  <a:pt x="0" y="97986"/>
                </a:moveTo>
                <a:cubicBezTo>
                  <a:pt x="0" y="43870"/>
                  <a:pt x="43870" y="0"/>
                  <a:pt x="97986" y="0"/>
                </a:cubicBezTo>
                <a:lnTo>
                  <a:pt x="3066915" y="0"/>
                </a:lnTo>
                <a:cubicBezTo>
                  <a:pt x="3121031" y="0"/>
                  <a:pt x="3164901" y="43870"/>
                  <a:pt x="3164901" y="97986"/>
                </a:cubicBezTo>
                <a:lnTo>
                  <a:pt x="3164901" y="881874"/>
                </a:lnTo>
                <a:cubicBezTo>
                  <a:pt x="3164901" y="935990"/>
                  <a:pt x="3121031" y="979860"/>
                  <a:pt x="3066915" y="979860"/>
                </a:cubicBezTo>
                <a:lnTo>
                  <a:pt x="97986" y="979860"/>
                </a:lnTo>
                <a:cubicBezTo>
                  <a:pt x="43870" y="979860"/>
                  <a:pt x="0" y="935990"/>
                  <a:pt x="0" y="881874"/>
                </a:cubicBezTo>
                <a:lnTo>
                  <a:pt x="0" y="979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99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9" tIns="97279" rIns="97279" bIns="972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 as observer and supporter</a:t>
            </a:r>
            <a:endPara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61364" y="1909119"/>
            <a:ext cx="0" cy="335816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63374" y="2915935"/>
            <a:ext cx="675" cy="256635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37396" y="3172570"/>
            <a:ext cx="1" cy="242918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95941" y="3172570"/>
            <a:ext cx="2008" cy="229659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61363" y="3172570"/>
            <a:ext cx="2011" cy="229659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7791" y="3178672"/>
            <a:ext cx="5467145" cy="0"/>
          </a:xfrm>
          <a:prstGeom prst="line">
            <a:avLst/>
          </a:prstGeom>
          <a:ln w="190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05772" y="531629"/>
            <a:ext cx="7315201" cy="6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</a:rPr>
              <a:t>Achievements in ABEC Development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05773" y="1339703"/>
            <a:ext cx="7315201" cy="34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hangingPunct="1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 smtClean="0"/>
              <a:t>Sector </a:t>
            </a:r>
            <a:r>
              <a:rPr lang="en-US" sz="2200" dirty="0"/>
              <a:t>a</a:t>
            </a:r>
            <a:r>
              <a:rPr lang="en-US" sz="2200" dirty="0" smtClean="0"/>
              <a:t>nalysis </a:t>
            </a:r>
            <a:r>
              <a:rPr lang="en-US" sz="2200" dirty="0"/>
              <a:t>and policy dialog to develop </a:t>
            </a:r>
            <a:r>
              <a:rPr lang="en-US" sz="2200" dirty="0" smtClean="0"/>
              <a:t>an innovative concept</a:t>
            </a:r>
            <a:endParaRPr lang="en-US" sz="2200" dirty="0"/>
          </a:p>
          <a:p>
            <a:pPr marL="573088" indent="-573088" eaLnBrk="1" hangingPunct="1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Identification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of investment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priorities in</a:t>
            </a:r>
          </a:p>
          <a:p>
            <a:pPr marL="1036638" indent="-457200" eaLnBrk="1" hangingPunct="1">
              <a:spcAft>
                <a:spcPts val="15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agriculture</a:t>
            </a:r>
            <a:endParaRPr lang="en-US" sz="22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036638" indent="-457200" eaLnBrk="1" hangingPunct="1">
              <a:spcAft>
                <a:spcPts val="15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tourism</a:t>
            </a:r>
            <a:endParaRPr lang="en-US" sz="22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036638" indent="-457200" eaLnBrk="1" hangingPunct="1">
              <a:spcAft>
                <a:spcPts val="15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ea typeface="Tahoma" pitchFamily="34" charset="0"/>
                <a:cs typeface="Arial" pitchFamily="34" charset="0"/>
              </a:rPr>
              <a:t>transport</a:t>
            </a:r>
          </a:p>
          <a:p>
            <a:pPr marL="1036638" indent="-457200" eaLnBrk="1" hangingPunct="1">
              <a:spcAft>
                <a:spcPts val="15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ea typeface="Tahoma" pitchFamily="34" charset="0"/>
                <a:cs typeface="Arial" pitchFamily="34" charset="0"/>
              </a:rPr>
              <a:t>social sectors</a:t>
            </a:r>
          </a:p>
        </p:txBody>
      </p:sp>
    </p:spTree>
    <p:extLst>
      <p:ext uri="{BB962C8B-B14F-4D97-AF65-F5344CB8AC3E}">
        <p14:creationId xmlns:p14="http://schemas.microsoft.com/office/powerpoint/2010/main" val="18195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247425"/>
            <a:ext cx="7106024" cy="5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Geographic Coverage of STKEC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9702D9-D7A8-8D47-BC1E-A360BD2A7E55}"/>
              </a:ext>
            </a:extLst>
          </p:cNvPr>
          <p:cNvSpPr txBox="1"/>
          <p:nvPr/>
        </p:nvSpPr>
        <p:spPr>
          <a:xfrm>
            <a:off x="3002059" y="4782015"/>
            <a:ext cx="3560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Google Maps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763" y="928268"/>
            <a:ext cx="225463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1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Kazakhstan: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Shymkent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city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Turkestan province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Uzbekistan: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ea typeface="Tahoma" pitchFamily="34" charset="0"/>
                <a:cs typeface="Arial" pitchFamily="34" charset="0"/>
              </a:rPr>
              <a:t>Tashkent city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ea typeface="Tahoma" pitchFamily="34" charset="0"/>
                <a:cs typeface="Arial" pitchFamily="34" charset="0"/>
              </a:rPr>
              <a:t>Tashkent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province</a:t>
            </a:r>
            <a:endParaRPr lang="en-US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Tajikistan: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Sughd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province, including </a:t>
            </a:r>
            <a:r>
              <a:rPr lang="en-US" sz="14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Khujand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city</a:t>
            </a:r>
          </a:p>
          <a:p>
            <a:pPr>
              <a:spcAft>
                <a:spcPts val="1200"/>
              </a:spcAft>
            </a:pPr>
            <a:r>
              <a:rPr lang="en-US" sz="1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Note</a:t>
            </a:r>
            <a:r>
              <a:rPr lang="en-US" sz="1400" b="1" dirty="0"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  <a:r>
              <a:rPr lang="en-US" sz="1400" dirty="0">
                <a:latin typeface="Arial" pitchFamily="34" charset="0"/>
                <a:ea typeface="Tahoma" pitchFamily="34" charset="0"/>
                <a:cs typeface="Arial" pitchFamily="34" charset="0"/>
              </a:rPr>
              <a:t>About 15% of the total population of Central Asia live in this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region</a:t>
            </a:r>
            <a:endParaRPr lang="en-US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9" y="902379"/>
            <a:ext cx="5346549" cy="38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5520365" y="2735965"/>
            <a:ext cx="69981" cy="7132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414162" y="3243885"/>
            <a:ext cx="69981" cy="7132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62000" y="397933"/>
            <a:ext cx="76962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</a:rPr>
              <a:t>Focus Areas for STKEC Development</a:t>
            </a:r>
            <a:r>
              <a:rPr lang="en-US" sz="2800" dirty="0">
                <a:solidFill>
                  <a:srgbClr val="000099"/>
                </a:solidFill>
              </a:rPr>
              <a:t/>
            </a:r>
            <a:br>
              <a:rPr lang="en-US" sz="2800" dirty="0">
                <a:solidFill>
                  <a:srgbClr val="000099"/>
                </a:solidFill>
              </a:rPr>
            </a:br>
            <a:r>
              <a:rPr lang="en-US" sz="2400" dirty="0">
                <a:solidFill>
                  <a:srgbClr val="000099"/>
                </a:solidFill>
              </a:rPr>
              <a:t>(Preliminary)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21267" y="1380067"/>
            <a:ext cx="7666566" cy="34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Improvement of transport connectivity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Modernization of border crossing procedures and infrastructure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Development of cross-border agricultural value chains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Modernization of SPS measures and development of quality infrastructure for exports of agricultural and food products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Development of regional tourism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Development of </a:t>
            </a:r>
            <a:r>
              <a:rPr lang="en-US" sz="1900" dirty="0" smtClean="0"/>
              <a:t>special economic </a:t>
            </a:r>
            <a:r>
              <a:rPr lang="en-US" sz="1900" dirty="0"/>
              <a:t>zones and industrial </a:t>
            </a:r>
            <a:r>
              <a:rPr lang="en-US" sz="1900" dirty="0" smtClean="0"/>
              <a:t>parks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47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62000" y="397934"/>
            <a:ext cx="7696200" cy="7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99"/>
                </a:solidFill>
              </a:rPr>
              <a:t>Priority Actions to Develop STKEC</a:t>
            </a:r>
            <a:r>
              <a:rPr lang="en-US" sz="2800" dirty="0">
                <a:solidFill>
                  <a:srgbClr val="000099"/>
                </a:solidFill>
              </a:rPr>
              <a:t/>
            </a:r>
            <a:br>
              <a:rPr lang="en-US" sz="2800" dirty="0">
                <a:solidFill>
                  <a:srgbClr val="000099"/>
                </a:solidFill>
              </a:rPr>
            </a:br>
            <a:r>
              <a:rPr lang="en-US" sz="2400" dirty="0">
                <a:solidFill>
                  <a:srgbClr val="000099"/>
                </a:solidFill>
              </a:rPr>
              <a:t>(Preliminary)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21267" y="1380066"/>
            <a:ext cx="7666566" cy="34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Harmonization of transport regulations and abolition of </a:t>
            </a:r>
            <a:r>
              <a:rPr lang="en-US" sz="1900" dirty="0" smtClean="0"/>
              <a:t>quotas </a:t>
            </a:r>
            <a:r>
              <a:rPr lang="en-US" sz="1900" dirty="0"/>
              <a:t>for entry of foreign trucks</a:t>
            </a:r>
          </a:p>
          <a:p>
            <a:pPr marL="573088" lvl="0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Introduction of e-TIR and a multi-country tourist visa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Establishment of green/express </a:t>
            </a:r>
            <a:r>
              <a:rPr lang="en-US" sz="1900" dirty="0" smtClean="0"/>
              <a:t>lanes at </a:t>
            </a:r>
            <a:r>
              <a:rPr lang="en-US" sz="1900" dirty="0"/>
              <a:t>border crossing points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Development of a </a:t>
            </a:r>
            <a:r>
              <a:rPr lang="en-US" sz="1900" dirty="0"/>
              <a:t>network of modern </a:t>
            </a:r>
            <a:r>
              <a:rPr lang="en-US" sz="1900" dirty="0" err="1"/>
              <a:t>agri</a:t>
            </a:r>
            <a:r>
              <a:rPr lang="en-US" sz="1900" dirty="0"/>
              <a:t>-logistics centers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Transition </a:t>
            </a:r>
            <a:r>
              <a:rPr lang="en-US" sz="1900" dirty="0"/>
              <a:t>to risk-based SPS control over imports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Upgrading of SPS laboratories</a:t>
            </a:r>
          </a:p>
        </p:txBody>
      </p:sp>
    </p:spTree>
    <p:extLst>
      <p:ext uri="{BB962C8B-B14F-4D97-AF65-F5344CB8AC3E}">
        <p14:creationId xmlns:p14="http://schemas.microsoft.com/office/powerpoint/2010/main" val="41513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63600" y="1639019"/>
            <a:ext cx="7399867" cy="9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76300" y="2827867"/>
            <a:ext cx="7315200" cy="104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Email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address 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 inquiries: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bganiev2014@gmail.com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457201"/>
            <a:ext cx="728830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9"/>
                </a:solidFill>
              </a:rPr>
              <a:t>What is a CBEC?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29733" y="1186961"/>
            <a:ext cx="7399867" cy="36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A CBEC is an integrated economic region that spans two or more countries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Typically, it includes several big cities and the </a:t>
            </a:r>
            <a:r>
              <a:rPr lang="en-US" sz="1900" dirty="0" smtClean="0"/>
              <a:t>areas </a:t>
            </a:r>
            <a:r>
              <a:rPr lang="en-US" sz="1900" dirty="0"/>
              <a:t>around and between these cities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It is characterized by superior connectivity (including transport and digital connectivity), seamless movement of goods and people across borders, and extensive cross-border trade and investment flows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It involves cross-border value-chains and clusters of economic activity</a:t>
            </a:r>
          </a:p>
        </p:txBody>
      </p:sp>
    </p:spTree>
    <p:extLst>
      <p:ext uri="{BB962C8B-B14F-4D97-AF65-F5344CB8AC3E}">
        <p14:creationId xmlns:p14="http://schemas.microsoft.com/office/powerpoint/2010/main" val="17489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457201"/>
            <a:ext cx="7288306" cy="8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</a:rPr>
              <a:t>CAREC 2030, CITA 2030 and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99"/>
                </a:solidFill>
              </a:rPr>
              <a:t>Development of CBECs in Central Asia</a:t>
            </a:r>
            <a:endParaRPr lang="en-US" sz="28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2795261"/>
              </p:ext>
            </p:extLst>
          </p:nvPr>
        </p:nvGraphicFramePr>
        <p:xfrm>
          <a:off x="714603" y="1498860"/>
          <a:ext cx="7741688" cy="149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86013"/>
              </p:ext>
            </p:extLst>
          </p:nvPr>
        </p:nvGraphicFramePr>
        <p:xfrm>
          <a:off x="712381" y="3653322"/>
          <a:ext cx="4855535" cy="130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394950" y="3653322"/>
            <a:ext cx="2059119" cy="1301449"/>
            <a:chOff x="-189508" y="-161658"/>
            <a:chExt cx="7709680" cy="3503260"/>
          </a:xfrm>
        </p:grpSpPr>
        <p:sp>
          <p:nvSpPr>
            <p:cNvPr id="14" name="Rounded Rectangle 13"/>
            <p:cNvSpPr/>
            <p:nvPr/>
          </p:nvSpPr>
          <p:spPr>
            <a:xfrm>
              <a:off x="-189508" y="-161658"/>
              <a:ext cx="7709680" cy="3503260"/>
            </a:xfrm>
            <a:prstGeom prst="roundRect">
              <a:avLst>
                <a:gd name="adj" fmla="val 8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2361" y="42363"/>
              <a:ext cx="7203581" cy="3299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1320585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dirty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 smtClean="0">
                <a:latin typeface="Arial" pitchFamily="34" charset="0"/>
                <a:cs typeface="Arial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lang="en-US" b="1" kern="1200" dirty="0" smtClean="0">
                  <a:latin typeface="Arial" pitchFamily="34" charset="0"/>
                  <a:cs typeface="Arial" pitchFamily="34" charset="0"/>
                </a:rPr>
                <a:t>Development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en-US" b="1" kern="1200" dirty="0" smtClean="0">
                  <a:latin typeface="Arial" pitchFamily="34" charset="0"/>
                  <a:cs typeface="Arial" pitchFamily="34" charset="0"/>
                </a:rPr>
                <a:t>of CBECs in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en-US" b="1" kern="1200" dirty="0" smtClean="0">
                  <a:latin typeface="Arial" pitchFamily="34" charset="0"/>
                  <a:cs typeface="Arial" pitchFamily="34" charset="0"/>
                </a:rPr>
                <a:t>Central Asia</a:t>
              </a:r>
              <a:endParaRPr lang="en-US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Left Arrow 15"/>
          <p:cNvSpPr/>
          <p:nvPr/>
        </p:nvSpPr>
        <p:spPr>
          <a:xfrm>
            <a:off x="5645888" y="4123975"/>
            <a:ext cx="659218" cy="435935"/>
          </a:xfrm>
          <a:prstGeom prst="leftArrow">
            <a:avLst>
              <a:gd name="adj1" fmla="val 50000"/>
              <a:gd name="adj2" fmla="val 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5400000">
            <a:off x="2783953" y="3128048"/>
            <a:ext cx="584791" cy="435935"/>
          </a:xfrm>
          <a:prstGeom prst="leftArrow">
            <a:avLst>
              <a:gd name="adj1" fmla="val 50000"/>
              <a:gd name="adj2" fmla="val 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7126456" y="3128048"/>
            <a:ext cx="584791" cy="435935"/>
          </a:xfrm>
          <a:prstGeom prst="leftArrow">
            <a:avLst>
              <a:gd name="adj1" fmla="val 50000"/>
              <a:gd name="adj2" fmla="val 79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87209" y="3161349"/>
            <a:ext cx="2604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Contribution to implementation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381156" y="3346015"/>
            <a:ext cx="5263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592186" y="3346015"/>
            <a:ext cx="5174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75497" y="3530009"/>
            <a:ext cx="0" cy="51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762000" y="457201"/>
            <a:ext cx="7696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000099"/>
                </a:solidFill>
              </a:rPr>
              <a:t>Why are CBECs Needed in Central Asia?</a:t>
            </a:r>
            <a:endParaRPr lang="en-US" sz="3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893134" y="1257300"/>
            <a:ext cx="7315201" cy="344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Their </a:t>
            </a:r>
            <a:r>
              <a:rPr lang="en-US" sz="1900" dirty="0"/>
              <a:t>economies are small and not </a:t>
            </a:r>
            <a:r>
              <a:rPr lang="en-US" sz="1900" dirty="0" smtClean="0"/>
              <a:t>well integrated </a:t>
            </a:r>
            <a:r>
              <a:rPr lang="en-US" sz="1900" dirty="0"/>
              <a:t>into the global economy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Bilateral trade flows between some CACs are </a:t>
            </a:r>
            <a:r>
              <a:rPr lang="en-US" sz="1900" dirty="0" smtClean="0"/>
              <a:t>small</a:t>
            </a:r>
            <a:endParaRPr lang="en-US" sz="1900" dirty="0" smtClean="0"/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The </a:t>
            </a:r>
            <a:r>
              <a:rPr lang="en-US" sz="1900" dirty="0"/>
              <a:t>stock of inward FDI is small in most CACs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The level of urbanization is low in the CACs</a:t>
            </a:r>
          </a:p>
          <a:p>
            <a:pPr marL="573088" indent="-573088" eaLnBrk="1" hangingPunct="1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/>
              <a:t>Manufacturing and services sectors are underdeveloped in the </a:t>
            </a:r>
            <a:r>
              <a:rPr lang="en-US" sz="1900" dirty="0" smtClean="0"/>
              <a:t>CACs</a:t>
            </a:r>
          </a:p>
          <a:p>
            <a:pPr marL="573088" indent="-573088" eaLnBrk="1" hangingPunct="1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900" dirty="0" smtClean="0"/>
              <a:t>Primary </a:t>
            </a:r>
            <a:r>
              <a:rPr lang="en-US" sz="1900" dirty="0"/>
              <a:t>commodities dominate their exports</a:t>
            </a:r>
          </a:p>
          <a:p>
            <a:pPr marL="573088" indent="-57308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16000" y="72349"/>
            <a:ext cx="7315200" cy="8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Population and GDP of CACs, 2018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49300" y="4499142"/>
            <a:ext cx="7581899" cy="3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International Monetary Fund.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2030"/>
              </p:ext>
            </p:extLst>
          </p:nvPr>
        </p:nvGraphicFramePr>
        <p:xfrm>
          <a:off x="777922" y="956730"/>
          <a:ext cx="7553277" cy="34557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1116"/>
                <a:gridCol w="1486424"/>
                <a:gridCol w="1487754"/>
                <a:gridCol w="1207803"/>
                <a:gridCol w="1460180"/>
              </a:tblGrid>
              <a:tr h="58635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GDP at Current Prices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GDP at PPP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Share of World GDP at PPP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(Million 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persons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(Million US 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dollars</a:t>
                      </a:r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Kazakhstan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508.6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Kyrgyz Republic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Tajikistan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Turkmenistan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Uzbekistan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41.2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250.3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 CACs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72.4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271.5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927.3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838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Memorandum </a:t>
                      </a:r>
                      <a:r>
                        <a:rPr lang="en-US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item: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3177">
                <a:tc>
                  <a:txBody>
                    <a:bodyPr/>
                    <a:lstStyle/>
                    <a:p>
                      <a:pPr marL="53975" indent="0" algn="l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Japan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4971.9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5594.5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879475" y="205275"/>
            <a:ext cx="7213600" cy="7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Ratio of Total Merchandise Trade to GDP in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Selected Countries, 2018 (%)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965199" y="4681104"/>
            <a:ext cx="7213599" cy="3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World Bank.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288418"/>
              </p:ext>
            </p:extLst>
          </p:nvPr>
        </p:nvGraphicFramePr>
        <p:xfrm>
          <a:off x="836613" y="958663"/>
          <a:ext cx="7488238" cy="372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0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84966" y="272499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Share of Bilateral Trade in Merchandise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Trade of CACs, 2018 (%)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85929"/>
              </p:ext>
            </p:extLst>
          </p:nvPr>
        </p:nvGraphicFramePr>
        <p:xfrm>
          <a:off x="753483" y="1152524"/>
          <a:ext cx="7578166" cy="34237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13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3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7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97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35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41378">
                <a:tc rowSpan="2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Trading Partners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98083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Kazakhstan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Kyrgyz Republic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Tajikistan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Turkmenistan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Uzbekistan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946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963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Kazakhstan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8963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Kyrgyz</a:t>
                      </a:r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Republic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963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Tajikistan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 err="1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n.a</a:t>
                      </a:r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8963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Turkmenistan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 err="1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n.a</a:t>
                      </a:r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963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Uzbekistan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1.4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0" u="none" strike="noStrike" dirty="0"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 bwMode="auto">
          <a:xfrm>
            <a:off x="753483" y="4657725"/>
            <a:ext cx="7729668" cy="33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International Monetary Fund and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the authors’ computations.</a:t>
            </a:r>
          </a:p>
        </p:txBody>
      </p:sp>
    </p:spTree>
    <p:extLst>
      <p:ext uri="{BB962C8B-B14F-4D97-AF65-F5344CB8AC3E}">
        <p14:creationId xmlns:p14="http://schemas.microsoft.com/office/powerpoint/2010/main" val="32844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35050" y="128004"/>
            <a:ext cx="7200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035050" y="372234"/>
            <a:ext cx="7069044" cy="65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Ratio of Stock of Inward FDI to GDP in</a:t>
            </a:r>
          </a:p>
          <a:p>
            <a:pPr algn="ctr" eaLnBrk="1" hangingPunct="1"/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Selected Countries,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(%)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08422" y="4648200"/>
            <a:ext cx="73846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Source: United Nations Conference for Trade and Development.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605072"/>
              </p:ext>
            </p:extLst>
          </p:nvPr>
        </p:nvGraphicFramePr>
        <p:xfrm>
          <a:off x="819150" y="1181100"/>
          <a:ext cx="747395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20268</TotalTime>
  <Words>1193</Words>
  <Application>Microsoft Office PowerPoint</Application>
  <PresentationFormat>On-screen Show (16:9)</PresentationFormat>
  <Paragraphs>308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Bahodir</cp:lastModifiedBy>
  <cp:revision>116</cp:revision>
  <dcterms:created xsi:type="dcterms:W3CDTF">2018-05-20T22:49:51Z</dcterms:created>
  <dcterms:modified xsi:type="dcterms:W3CDTF">2019-08-23T08:47:08Z</dcterms:modified>
</cp:coreProperties>
</file>